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736" r:id="rId3"/>
    <p:sldId id="741" r:id="rId4"/>
    <p:sldId id="860" r:id="rId5"/>
    <p:sldId id="706" r:id="rId6"/>
    <p:sldId id="863" r:id="rId7"/>
    <p:sldId id="892" r:id="rId8"/>
    <p:sldId id="865" r:id="rId9"/>
    <p:sldId id="749" r:id="rId10"/>
    <p:sldId id="707" r:id="rId11"/>
    <p:sldId id="708" r:id="rId12"/>
    <p:sldId id="866" r:id="rId13"/>
    <p:sldId id="710" r:id="rId14"/>
    <p:sldId id="894" r:id="rId15"/>
    <p:sldId id="871" r:id="rId16"/>
    <p:sldId id="883" r:id="rId17"/>
    <p:sldId id="711" r:id="rId18"/>
    <p:sldId id="747" r:id="rId19"/>
    <p:sldId id="896" r:id="rId20"/>
    <p:sldId id="897" r:id="rId21"/>
    <p:sldId id="898" r:id="rId22"/>
    <p:sldId id="867" r:id="rId23"/>
    <p:sldId id="878" r:id="rId24"/>
    <p:sldId id="882" r:id="rId25"/>
    <p:sldId id="884" r:id="rId26"/>
    <p:sldId id="879" r:id="rId27"/>
    <p:sldId id="880" r:id="rId28"/>
    <p:sldId id="887" r:id="rId29"/>
    <p:sldId id="888" r:id="rId30"/>
    <p:sldId id="886" r:id="rId31"/>
    <p:sldId id="895" r:id="rId32"/>
    <p:sldId id="889" r:id="rId33"/>
    <p:sldId id="881" r:id="rId34"/>
    <p:sldId id="890" r:id="rId35"/>
    <p:sldId id="8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3"/>
    <p:restoredTop sz="85048"/>
  </p:normalViewPr>
  <p:slideViewPr>
    <p:cSldViewPr snapToGrid="0">
      <p:cViewPr varScale="1">
        <p:scale>
          <a:sx n="107" d="100"/>
          <a:sy n="107" d="100"/>
        </p:scale>
        <p:origin x="18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CEDE9-91A5-DF4A-9E2B-73A8F574E60C}" type="datetimeFigureOut">
              <a:rPr lang="en-US" smtClean="0"/>
              <a:t>9/17/25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880A4-0342-904C-B9D9-2D24D5FB23FD}" type="slidenum">
              <a:rPr lang="en-US" smtClean="0"/>
              <a:t>‹#›</a:t>
            </a:fld>
            <a:endParaRPr lang="en-US"/>
          </a:p>
        </p:txBody>
      </p:sp>
    </p:spTree>
    <p:extLst>
      <p:ext uri="{BB962C8B-B14F-4D97-AF65-F5344CB8AC3E}">
        <p14:creationId xmlns:p14="http://schemas.microsoft.com/office/powerpoint/2010/main" val="143812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reliablesoft.net/what-is-anchor-tex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ogle.com/search?q=Google+search&amp;sca_esv=fc1f47d9dc5800d6&amp;rlz=1C5CHFA_enUS845US845&amp;ei=safKaJaLAuOk2roP_IOMwAI&amp;ved=2ahUKEwiu0o6y5N-PAxWu3jQHHYdXImkQgK4QegQIBRAF&amp;uact=5&amp;oq=information+navigation+and+transaction+search&amp;gs_lp=Egxnd3Mtd2l6LXNlcnAiLWluZm9ybWF0aW9uIG5hdmlnYXRpb24gYW5kIHRyYW5zYWN0aW9uIHNlYXJjaDIFEAAY7wUyBRAAGO8FMggQABiABBiiBDIIEAAYgAQYogRI5UBQ4wRYjz9wAXgBkAEAmAGLAaAB6RaqAQUxNi4xM7gBA8gBAPgBAZgCGKAC5hHCAgoQABiwAxjWBBhHwgINEAAYgAQYsAMYQxiKBcICBhAAGAcYHsICBxAAGIAEGA3CAgsQABiABBiGAxiKBcICChAhGKABGMMEGArCAggQABiiBBiJBZgDAIgGAZAGCpIHBDE1LjmgB7Z2sgcEMTQuObgH4BHCBwYyLjIwLjLIByo&amp;sclient=gws-wiz-serp&amp;mstk=AUtExfCM8K0fcHE6HhCFI_yZVTQuDI--hyYeasHxCcdlPT7Ft7C5BdSmC0ZsXAOshxjUl8VETNFzbD6Fwi5DVUeTS9M6Wdj2CAeCnLysAxNh8ahb6E5mMMHPXHSc_JG90Tw5CwQWgv28G0e_OU0aXyDk3NRirH8XCkB8EJkSj9US6F56zBTJg7lZvZjGbJzU3cyqWe3Z&amp;csui=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oogle.com/search?q=customer+journey&amp;sca_esv=fc1f47d9dc5800d6&amp;rlz=1C5CHFA_enUS845US845&amp;ei=safKaJaLAuOk2roP_IOMwAI&amp;ved=2ahUKEwiu0o6y5N-PAxWu3jQHHYdXImkQgK4QegQIBxAD&amp;uact=5&amp;oq=information+navigation+and+transaction+search&amp;gs_lp=Egxnd3Mtd2l6LXNlcnAiLWluZm9ybWF0aW9uIG5hdmlnYXRpb24gYW5kIHRyYW5zYWN0aW9uIHNlYXJjaDIFEAAY7wUyBRAAGO8FMggQABiABBiiBDIIEAAYgAQYogRI5UBQ4wRYjz9wAXgBkAEAmAGLAaAB6RaqAQUxNi4xM7gBA8gBAPgBAZgCGKAC5hHCAgoQABiwAxjWBBhHwgINEAAYgAQYsAMYQxiKBcICBhAAGAcYHsICBxAAGIAEGA3CAgsQABiABBiGAxiKBcICChAhGKABGMMEGArCAggQABiiBBiJBZgDAIgGAZAGCpIHBDE1LjmgB7Z2sgcEMTQuObgH4BHCBwYyLjIwLjLIByo&amp;sclient=gws-wiz-serp&amp;mstk=AUtExfCM8K0fcHE6HhCFI_yZVTQuDI--hyYeasHxCcdlPT7Ft7C5BdSmC0ZsXAOshxjUl8VETNFzbD6Fwi5DVUeTS9M6Wdj2CAeCnLysAxNh8ahb6E5mMMHPXHSc_JG90Tw5CwQWgv28G0e_OU0aXyDk3NRirH8XCkB8EJkSj9US6F56zBTJg7lZvZjGbJzU3cyqWe3Z&amp;csui=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8880A4-0342-904C-B9D9-2D24D5FB23FD}" type="slidenum">
              <a:rPr lang="en-US" smtClean="0"/>
              <a:t>2</a:t>
            </a:fld>
            <a:endParaRPr lang="en-US"/>
          </a:p>
        </p:txBody>
      </p:sp>
    </p:spTree>
    <p:extLst>
      <p:ext uri="{BB962C8B-B14F-4D97-AF65-F5344CB8AC3E}">
        <p14:creationId xmlns:p14="http://schemas.microsoft.com/office/powerpoint/2010/main" val="308065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a:noFill/>
          <a:ln/>
        </p:spPr>
        <p:txBody>
          <a:bodyPr/>
          <a:lstStyle/>
          <a:p>
            <a:endParaRPr lang="en-US" altLang="ko-KR">
              <a:ea typeface="Gulim" pitchFamily="34" charset="-127"/>
            </a:endParaRPr>
          </a:p>
        </p:txBody>
      </p:sp>
    </p:spTree>
    <p:extLst>
      <p:ext uri="{BB962C8B-B14F-4D97-AF65-F5344CB8AC3E}">
        <p14:creationId xmlns:p14="http://schemas.microsoft.com/office/powerpoint/2010/main" val="185494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the tools in class</a:t>
            </a:r>
          </a:p>
        </p:txBody>
      </p:sp>
      <p:sp>
        <p:nvSpPr>
          <p:cNvPr id="4" name="Slide Number Placeholder 3"/>
          <p:cNvSpPr>
            <a:spLocks noGrp="1"/>
          </p:cNvSpPr>
          <p:nvPr>
            <p:ph type="sldNum" sz="quarter" idx="5"/>
          </p:nvPr>
        </p:nvSpPr>
        <p:spPr/>
        <p:txBody>
          <a:bodyPr/>
          <a:lstStyle/>
          <a:p>
            <a:fld id="{FE8880A4-0342-904C-B9D9-2D24D5FB23FD}" type="slidenum">
              <a:rPr lang="en-US" smtClean="0"/>
              <a:t>23</a:t>
            </a:fld>
            <a:endParaRPr lang="en-US"/>
          </a:p>
        </p:txBody>
      </p:sp>
    </p:spTree>
    <p:extLst>
      <p:ext uri="{BB962C8B-B14F-4D97-AF65-F5344CB8AC3E}">
        <p14:creationId xmlns:p14="http://schemas.microsoft.com/office/powerpoint/2010/main" val="554662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Creator or Professional Account gives you more analytics info.</a:t>
            </a:r>
          </a:p>
        </p:txBody>
      </p:sp>
      <p:sp>
        <p:nvSpPr>
          <p:cNvPr id="4" name="Slide Number Placeholder 3"/>
          <p:cNvSpPr>
            <a:spLocks noGrp="1"/>
          </p:cNvSpPr>
          <p:nvPr>
            <p:ph type="sldNum" sz="quarter" idx="5"/>
          </p:nvPr>
        </p:nvSpPr>
        <p:spPr/>
        <p:txBody>
          <a:bodyPr/>
          <a:lstStyle/>
          <a:p>
            <a:fld id="{FE8880A4-0342-904C-B9D9-2D24D5FB23FD}" type="slidenum">
              <a:rPr lang="en-US" smtClean="0"/>
              <a:t>27</a:t>
            </a:fld>
            <a:endParaRPr lang="en-US"/>
          </a:p>
        </p:txBody>
      </p:sp>
    </p:spTree>
    <p:extLst>
      <p:ext uri="{BB962C8B-B14F-4D97-AF65-F5344CB8AC3E}">
        <p14:creationId xmlns:p14="http://schemas.microsoft.com/office/powerpoint/2010/main" val="237096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Professional account can also add a location to the profile</a:t>
            </a:r>
          </a:p>
        </p:txBody>
      </p:sp>
      <p:sp>
        <p:nvSpPr>
          <p:cNvPr id="4" name="Slide Number Placeholder 3"/>
          <p:cNvSpPr>
            <a:spLocks noGrp="1"/>
          </p:cNvSpPr>
          <p:nvPr>
            <p:ph type="sldNum" sz="quarter" idx="5"/>
          </p:nvPr>
        </p:nvSpPr>
        <p:spPr/>
        <p:txBody>
          <a:bodyPr/>
          <a:lstStyle/>
          <a:p>
            <a:fld id="{FE8880A4-0342-904C-B9D9-2D24D5FB23FD}" type="slidenum">
              <a:rPr lang="en-US" smtClean="0"/>
              <a:t>29</a:t>
            </a:fld>
            <a:endParaRPr lang="en-US"/>
          </a:p>
        </p:txBody>
      </p:sp>
    </p:spTree>
    <p:extLst>
      <p:ext uri="{BB962C8B-B14F-4D97-AF65-F5344CB8AC3E}">
        <p14:creationId xmlns:p14="http://schemas.microsoft.com/office/powerpoint/2010/main" val="76072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000000"/>
                </a:solidFill>
                <a:effectLst/>
                <a:latin typeface="geomanist"/>
              </a:rPr>
              <a:t>Finding alt text: search “</a:t>
            </a:r>
            <a:r>
              <a:rPr lang="en-HK" b="0" i="0" dirty="0" err="1">
                <a:solidFill>
                  <a:srgbClr val="000000"/>
                </a:solidFill>
                <a:effectLst/>
                <a:latin typeface="Courier New" panose="02070309020205020404" pitchFamily="49" charset="0"/>
              </a:rPr>
              <a:t>accessibility_caption</a:t>
            </a:r>
            <a:r>
              <a:rPr lang="en-HK" b="0" i="0" dirty="0">
                <a:solidFill>
                  <a:srgbClr val="000000"/>
                </a:solidFill>
                <a:effectLst/>
                <a:latin typeface="Courier New" panose="02070309020205020404" pitchFamily="49" charset="0"/>
              </a:rPr>
              <a:t>” on page source.</a:t>
            </a:r>
            <a:endParaRPr lang="en-US" b="0" i="0" dirty="0">
              <a:solidFill>
                <a:srgbClr val="000000"/>
              </a:solidFill>
              <a:effectLst/>
              <a:latin typeface="geomanist"/>
            </a:endParaRPr>
          </a:p>
          <a:p>
            <a:pPr algn="l">
              <a:buFont typeface="+mj-lt"/>
              <a:buAutoNum type="arabicPeriod"/>
            </a:pPr>
            <a:r>
              <a:rPr lang="en-US" b="0" i="0" dirty="0">
                <a:solidFill>
                  <a:srgbClr val="000000"/>
                </a:solidFill>
                <a:effectLst/>
                <a:latin typeface="geomanist"/>
              </a:rPr>
              <a:t>The alt text value is shown in the place of the image when the image cannot be loaded (in case users have low bandwidth connections)</a:t>
            </a:r>
          </a:p>
          <a:p>
            <a:pPr algn="l">
              <a:buFont typeface="+mj-lt"/>
              <a:buAutoNum type="arabicPeriod"/>
            </a:pPr>
            <a:r>
              <a:rPr lang="en-US" b="0" i="0" dirty="0">
                <a:solidFill>
                  <a:srgbClr val="000000"/>
                </a:solidFill>
                <a:effectLst/>
                <a:latin typeface="geomanist"/>
              </a:rPr>
              <a:t>The alt text improves the accessibility of a page. Users who are visually impaired and use screen readers can hear a description of the image. This is also one of the core principles of SEO-friendly web design.</a:t>
            </a:r>
          </a:p>
          <a:p>
            <a:pPr algn="l">
              <a:buFont typeface="+mj-lt"/>
              <a:buAutoNum type="arabicPeriod"/>
            </a:pPr>
            <a:r>
              <a:rPr lang="en-US" b="0" i="0" dirty="0">
                <a:solidFill>
                  <a:srgbClr val="000000"/>
                </a:solidFill>
                <a:effectLst/>
                <a:latin typeface="geomanist"/>
              </a:rPr>
              <a:t>Search engines use the alt text to understand what an image is all about and it’s good for SEO.</a:t>
            </a:r>
          </a:p>
          <a:p>
            <a:pPr algn="l">
              <a:buFont typeface="+mj-lt"/>
              <a:buAutoNum type="arabicPeriod"/>
            </a:pPr>
            <a:r>
              <a:rPr lang="en-US" b="0" i="0" dirty="0">
                <a:solidFill>
                  <a:srgbClr val="000000"/>
                </a:solidFill>
                <a:effectLst/>
                <a:latin typeface="geomanist"/>
              </a:rPr>
              <a:t>In case the image is used as a link, the alt text is used as the </a:t>
            </a:r>
            <a:r>
              <a:rPr lang="en-US" b="1" i="0" u="none" strike="noStrike" dirty="0">
                <a:solidFill>
                  <a:srgbClr val="56378E"/>
                </a:solidFill>
                <a:effectLst/>
                <a:latin typeface="geomanist"/>
                <a:hlinkClick r:id="rId3"/>
              </a:rPr>
              <a:t>anchor text</a:t>
            </a:r>
            <a:r>
              <a:rPr lang="en-US" b="0" i="0" dirty="0">
                <a:solidFill>
                  <a:srgbClr val="000000"/>
                </a:solidFill>
                <a:effectLst/>
                <a:latin typeface="geomanist"/>
              </a:rPr>
              <a:t>.</a:t>
            </a:r>
          </a:p>
          <a:p>
            <a:pPr algn="l">
              <a:buFont typeface="+mj-lt"/>
              <a:buAutoNum type="arabicPeriod"/>
            </a:pPr>
            <a:endParaRPr lang="en-US" b="0" i="0" dirty="0">
              <a:solidFill>
                <a:srgbClr val="000000"/>
              </a:solidFill>
              <a:effectLst/>
              <a:latin typeface="geomanist"/>
            </a:endParaRPr>
          </a:p>
        </p:txBody>
      </p:sp>
      <p:sp>
        <p:nvSpPr>
          <p:cNvPr id="4" name="Slide Number Placeholder 3"/>
          <p:cNvSpPr>
            <a:spLocks noGrp="1"/>
          </p:cNvSpPr>
          <p:nvPr>
            <p:ph type="sldNum" sz="quarter" idx="5"/>
          </p:nvPr>
        </p:nvSpPr>
        <p:spPr/>
        <p:txBody>
          <a:bodyPr/>
          <a:lstStyle/>
          <a:p>
            <a:fld id="{FE8880A4-0342-904C-B9D9-2D24D5FB23FD}" type="slidenum">
              <a:rPr lang="en-US" smtClean="0"/>
              <a:t>30</a:t>
            </a:fld>
            <a:endParaRPr lang="en-US"/>
          </a:p>
        </p:txBody>
      </p:sp>
    </p:spTree>
    <p:extLst>
      <p:ext uri="{BB962C8B-B14F-4D97-AF65-F5344CB8AC3E}">
        <p14:creationId xmlns:p14="http://schemas.microsoft.com/office/powerpoint/2010/main" val="356819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Merriweather" pitchFamily="2" charset="77"/>
              </a:rPr>
              <a:t>Paid media is a great way to </a:t>
            </a:r>
            <a:r>
              <a:rPr lang="en-US" b="0" i="1" dirty="0">
                <a:solidFill>
                  <a:srgbClr val="000000"/>
                </a:solidFill>
                <a:effectLst/>
                <a:latin typeface="inherit"/>
              </a:rPr>
              <a:t>promote content</a:t>
            </a:r>
            <a:r>
              <a:rPr lang="en-US" b="0" i="0" dirty="0">
                <a:solidFill>
                  <a:srgbClr val="000000"/>
                </a:solidFill>
                <a:effectLst/>
                <a:latin typeface="Merriweather" pitchFamily="2" charset="77"/>
              </a:rPr>
              <a:t> in order to increase earned media, it also has the ability to drive traffic directly to your owned media properties. Owned media  gives your company the opportunity to </a:t>
            </a:r>
            <a:r>
              <a:rPr lang="en-US" b="0" i="1" dirty="0">
                <a:solidFill>
                  <a:srgbClr val="000000"/>
                </a:solidFill>
                <a:effectLst/>
                <a:latin typeface="inherit"/>
              </a:rPr>
              <a:t>interact more</a:t>
            </a:r>
            <a:r>
              <a:rPr lang="en-US" b="0" i="0" dirty="0">
                <a:solidFill>
                  <a:srgbClr val="000000"/>
                </a:solidFill>
                <a:effectLst/>
                <a:latin typeface="Merriweather" pitchFamily="2" charset="77"/>
              </a:rPr>
              <a:t> with your customers, increasing the relationship with them. This is a very good method if you are able to keep up with the maintenance. Earned media is essentially the new generations version of spreading by</a:t>
            </a:r>
            <a:r>
              <a:rPr lang="en-US" b="0" i="1" dirty="0">
                <a:solidFill>
                  <a:srgbClr val="000000"/>
                </a:solidFill>
                <a:effectLst/>
                <a:latin typeface="inherit"/>
              </a:rPr>
              <a:t> word-of-mouth</a:t>
            </a:r>
            <a:r>
              <a:rPr lang="en-US" b="0" i="0" dirty="0">
                <a:solidFill>
                  <a:srgbClr val="000000"/>
                </a:solidFill>
                <a:effectLst/>
                <a:latin typeface="Merriweather" pitchFamily="2" charset="77"/>
              </a:rPr>
              <a:t>, it can be a great asset to the company if used correctly.</a:t>
            </a:r>
            <a:endParaRPr lang="en-US" b="0" i="0" dirty="0">
              <a:solidFill>
                <a:srgbClr val="000000"/>
              </a:solidFill>
              <a:effectLst/>
              <a:latin typeface="Merriweather" panose="020F0502020204030204" pitchFamily="34" charset="0"/>
            </a:endParaRPr>
          </a:p>
          <a:p>
            <a:pPr algn="l" fontAlgn="base"/>
            <a:endParaRPr lang="en-US" b="0" i="0" dirty="0">
              <a:solidFill>
                <a:srgbClr val="000000"/>
              </a:solidFill>
              <a:effectLst/>
              <a:latin typeface="Merriweather" panose="020F0502020204030204" pitchFamily="34" charset="0"/>
            </a:endParaRPr>
          </a:p>
          <a:p>
            <a:pPr algn="l" fontAlgn="base"/>
            <a:r>
              <a:rPr lang="en-US" b="0" i="0" dirty="0">
                <a:solidFill>
                  <a:srgbClr val="000000"/>
                </a:solidFill>
                <a:effectLst/>
                <a:latin typeface="Merriweather" panose="020F0502020204030204" pitchFamily="34" charset="0"/>
              </a:rPr>
              <a:t>Many people have been of the mindset that you can only use one of the types of media in order to help your business. I am here to tell you that while all three are very different methods of using media to promote your  business, there is no need to only use one and throw the other two types to the side. Firstly, I will give a brief explanation of what Forbes describes each different type as.</a:t>
            </a:r>
          </a:p>
          <a:p>
            <a:pPr algn="l" fontAlgn="base"/>
            <a:endParaRPr lang="en-US" b="0" i="0" dirty="0">
              <a:solidFill>
                <a:srgbClr val="000000"/>
              </a:solidFill>
              <a:effectLst/>
              <a:latin typeface="Merriweather" pitchFamily="2" charset="77"/>
            </a:endParaRPr>
          </a:p>
          <a:p>
            <a:pPr algn="l" fontAlgn="base"/>
            <a:r>
              <a:rPr lang="en-US" b="0" i="0" dirty="0">
                <a:solidFill>
                  <a:srgbClr val="000000"/>
                </a:solidFill>
                <a:effectLst/>
                <a:latin typeface="Merriweather" pitchFamily="2" charset="77"/>
              </a:rPr>
              <a:t>1) </a:t>
            </a:r>
            <a:r>
              <a:rPr lang="en-US" b="1" i="0" dirty="0">
                <a:solidFill>
                  <a:srgbClr val="000000"/>
                </a:solidFill>
                <a:effectLst/>
                <a:latin typeface="inherit"/>
              </a:rPr>
              <a:t>Paid – </a:t>
            </a:r>
            <a:r>
              <a:rPr lang="en-US" b="0" i="0" dirty="0">
                <a:solidFill>
                  <a:srgbClr val="000000"/>
                </a:solidFill>
                <a:effectLst/>
                <a:latin typeface="Merriweather" pitchFamily="2" charset="77"/>
              </a:rPr>
              <a:t>Forbes magazine says that simply, you</a:t>
            </a:r>
            <a:r>
              <a:rPr lang="en-US" b="0" i="1" dirty="0">
                <a:solidFill>
                  <a:srgbClr val="000000"/>
                </a:solidFill>
                <a:effectLst/>
                <a:latin typeface="inherit"/>
              </a:rPr>
              <a:t> “pay for this type of media – tools like Google AdWords”</a:t>
            </a:r>
            <a:r>
              <a:rPr lang="en-US" b="0" i="0" dirty="0">
                <a:solidFill>
                  <a:srgbClr val="000000"/>
                </a:solidFill>
                <a:effectLst/>
                <a:latin typeface="Merriweather" pitchFamily="2" charset="77"/>
              </a:rPr>
              <a:t>. There was a time when digital marketing was exclusively paid media. However, this is not the case any more. Times have changed, people are currently more interested in doing business with brands they trust and they are using those brands regularly.</a:t>
            </a:r>
          </a:p>
          <a:p>
            <a:pPr algn="l" fontAlgn="base"/>
            <a:r>
              <a:rPr lang="en-US" b="0" i="0" dirty="0">
                <a:solidFill>
                  <a:srgbClr val="000000"/>
                </a:solidFill>
                <a:effectLst/>
                <a:latin typeface="Merriweather" pitchFamily="2" charset="77"/>
              </a:rPr>
              <a:t>2) </a:t>
            </a:r>
            <a:r>
              <a:rPr lang="en-US" b="1" i="0" dirty="0">
                <a:solidFill>
                  <a:srgbClr val="000000"/>
                </a:solidFill>
                <a:effectLst/>
                <a:latin typeface="inherit"/>
              </a:rPr>
              <a:t>Owned</a:t>
            </a:r>
            <a:r>
              <a:rPr lang="en-US" b="0" i="0" dirty="0">
                <a:solidFill>
                  <a:srgbClr val="000000"/>
                </a:solidFill>
                <a:effectLst/>
                <a:latin typeface="Merriweather" pitchFamily="2" charset="77"/>
              </a:rPr>
              <a:t> </a:t>
            </a:r>
            <a:r>
              <a:rPr lang="en-US" b="1" i="0" dirty="0">
                <a:solidFill>
                  <a:srgbClr val="000000"/>
                </a:solidFill>
                <a:effectLst/>
                <a:latin typeface="inherit"/>
              </a:rPr>
              <a:t>– </a:t>
            </a:r>
            <a:r>
              <a:rPr lang="en-US" b="0" i="0" dirty="0">
                <a:solidFill>
                  <a:srgbClr val="000000"/>
                </a:solidFill>
                <a:effectLst/>
                <a:latin typeface="Merriweather" pitchFamily="2" charset="77"/>
              </a:rPr>
              <a:t>This method of media is described as </a:t>
            </a:r>
            <a:r>
              <a:rPr lang="en-US" b="0" i="1" dirty="0">
                <a:solidFill>
                  <a:srgbClr val="000000"/>
                </a:solidFill>
                <a:effectLst/>
                <a:latin typeface="inherit"/>
              </a:rPr>
              <a:t>“a media channel created by your business – the content that you own, in entirety”</a:t>
            </a:r>
            <a:r>
              <a:rPr lang="en-US" b="0" i="0" dirty="0">
                <a:solidFill>
                  <a:srgbClr val="000000"/>
                </a:solidFill>
                <a:effectLst/>
                <a:latin typeface="Merriweather" pitchFamily="2" charset="77"/>
              </a:rPr>
              <a:t>. This could refer to a businesses Facebook page, or YouTube channel. This could be a very effective method of increasing the number of new customers, as it allows customers to see what the business is really like.</a:t>
            </a:r>
          </a:p>
          <a:p>
            <a:pPr algn="l" fontAlgn="base"/>
            <a:r>
              <a:rPr lang="en-US" b="0" i="0" dirty="0">
                <a:solidFill>
                  <a:srgbClr val="000000"/>
                </a:solidFill>
                <a:effectLst/>
                <a:latin typeface="Merriweather" pitchFamily="2" charset="77"/>
              </a:rPr>
              <a:t>3) </a:t>
            </a:r>
            <a:r>
              <a:rPr lang="en-US" b="1" i="0" dirty="0">
                <a:solidFill>
                  <a:srgbClr val="000000"/>
                </a:solidFill>
                <a:effectLst/>
                <a:latin typeface="inherit"/>
              </a:rPr>
              <a:t>Earned –</a:t>
            </a:r>
            <a:r>
              <a:rPr lang="en-US" b="0" i="0" dirty="0">
                <a:solidFill>
                  <a:srgbClr val="000000"/>
                </a:solidFill>
                <a:effectLst/>
                <a:latin typeface="Merriweather" pitchFamily="2" charset="77"/>
              </a:rPr>
              <a:t> This is the best method of using media, it is defined as grabbing the attention of customers and then </a:t>
            </a:r>
            <a:r>
              <a:rPr lang="en-US" b="0" i="1" dirty="0">
                <a:solidFill>
                  <a:srgbClr val="000000"/>
                </a:solidFill>
                <a:effectLst/>
                <a:latin typeface="inherit"/>
              </a:rPr>
              <a:t>“turning them into brand advocates and influencers”</a:t>
            </a:r>
            <a:r>
              <a:rPr lang="en-US" b="0" i="0" dirty="0">
                <a:solidFill>
                  <a:srgbClr val="000000"/>
                </a:solidFill>
                <a:effectLst/>
                <a:latin typeface="Merriweather" pitchFamily="2" charset="77"/>
              </a:rPr>
              <a:t>. This will help to advertise your company to even more possible consumers, but it would appear to be from an outside neutral source. Giving your company an extremely good image.</a:t>
            </a:r>
          </a:p>
          <a:p>
            <a:pPr algn="l" fontAlgn="base"/>
            <a:endParaRPr lang="en-US" b="0" i="0" dirty="0">
              <a:solidFill>
                <a:srgbClr val="000000"/>
              </a:solidFill>
              <a:effectLst/>
              <a:latin typeface="Merriweather" pitchFamily="2" charset="77"/>
            </a:endParaRPr>
          </a:p>
        </p:txBody>
      </p:sp>
      <p:sp>
        <p:nvSpPr>
          <p:cNvPr id="4" name="Slide Number Placeholder 3"/>
          <p:cNvSpPr>
            <a:spLocks noGrp="1"/>
          </p:cNvSpPr>
          <p:nvPr>
            <p:ph type="sldNum" sz="quarter" idx="5"/>
          </p:nvPr>
        </p:nvSpPr>
        <p:spPr/>
        <p:txBody>
          <a:bodyPr/>
          <a:lstStyle/>
          <a:p>
            <a:fld id="{FE8880A4-0342-904C-B9D9-2D24D5FB23FD}" type="slidenum">
              <a:rPr lang="en-US" smtClean="0"/>
              <a:t>3</a:t>
            </a:fld>
            <a:endParaRPr lang="en-US"/>
          </a:p>
        </p:txBody>
      </p:sp>
    </p:spTree>
    <p:extLst>
      <p:ext uri="{BB962C8B-B14F-4D97-AF65-F5344CB8AC3E}">
        <p14:creationId xmlns:p14="http://schemas.microsoft.com/office/powerpoint/2010/main" val="406907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a:noFill/>
          <a:ln/>
        </p:spPr>
        <p:txBody>
          <a:bodyPr/>
          <a:lstStyle/>
          <a:p>
            <a:endParaRPr lang="en-US" altLang="ko-KR" dirty="0">
              <a:ea typeface="Gulim" pitchFamily="34" charset="-127"/>
            </a:endParaRPr>
          </a:p>
        </p:txBody>
      </p:sp>
    </p:spTree>
    <p:extLst>
      <p:ext uri="{BB962C8B-B14F-4D97-AF65-F5344CB8AC3E}">
        <p14:creationId xmlns:p14="http://schemas.microsoft.com/office/powerpoint/2010/main" val="268852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a:noFill/>
          <a:ln/>
        </p:spPr>
        <p:txBody>
          <a:bodyPr/>
          <a:lstStyle/>
          <a:p>
            <a:endParaRPr lang="en-US" altLang="ko-KR">
              <a:ea typeface="Gulim" pitchFamily="34" charset="-127"/>
            </a:endParaRPr>
          </a:p>
        </p:txBody>
      </p:sp>
    </p:spTree>
    <p:extLst>
      <p:ext uri="{BB962C8B-B14F-4D97-AF65-F5344CB8AC3E}">
        <p14:creationId xmlns:p14="http://schemas.microsoft.com/office/powerpoint/2010/main" val="4918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informational queries seeking knowledge, navigational queries seeking a known destination, and transactional queries seeking to perform a task. </a:t>
            </a:r>
          </a:p>
          <a:p>
            <a:endParaRPr lang="en-US" b="0" i="0" dirty="0">
              <a:solidFill>
                <a:srgbClr val="001D35"/>
              </a:solidFill>
              <a:effectLst/>
              <a:latin typeface="Google Sans"/>
            </a:endParaRPr>
          </a:p>
          <a:p>
            <a:pPr algn="l"/>
            <a:r>
              <a:rPr lang="en-US" b="1" i="0" dirty="0">
                <a:solidFill>
                  <a:srgbClr val="001D35"/>
                </a:solidFill>
                <a:effectLst/>
                <a:latin typeface="Google Sans"/>
              </a:rPr>
              <a:t>Informational Search</a:t>
            </a:r>
            <a:endParaRPr lang="en-US" b="0" i="0" dirty="0">
              <a:solidFill>
                <a:srgbClr val="001D35"/>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Goal:</a:t>
            </a:r>
            <a:r>
              <a:rPr lang="en-US" b="0" i="0" dirty="0" err="1">
                <a:solidFill>
                  <a:srgbClr val="545D7E"/>
                </a:solidFill>
                <a:effectLst/>
                <a:latin typeface="Google Sans"/>
              </a:rPr>
              <a:t>To</a:t>
            </a:r>
            <a:r>
              <a:rPr lang="en-US" b="0" i="0" dirty="0">
                <a:solidFill>
                  <a:srgbClr val="545D7E"/>
                </a:solidFill>
                <a:effectLst/>
                <a:latin typeface="Google Sans"/>
              </a:rPr>
              <a:t> find information, facts, or answers to questions. </a:t>
            </a:r>
            <a:endParaRPr lang="en-US" b="0" i="0" dirty="0">
              <a:solidFill>
                <a:srgbClr val="474747"/>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User </a:t>
            </a:r>
            <a:r>
              <a:rPr lang="en-US" b="1" i="0" dirty="0" err="1">
                <a:solidFill>
                  <a:srgbClr val="001D35"/>
                </a:solidFill>
                <a:effectLst/>
                <a:latin typeface="Google Sans"/>
              </a:rPr>
              <a:t>Motivation:</a:t>
            </a:r>
            <a:r>
              <a:rPr lang="en-US" b="0" i="0" dirty="0" err="1">
                <a:solidFill>
                  <a:srgbClr val="545D7E"/>
                </a:solidFill>
                <a:effectLst/>
                <a:latin typeface="Google Sans"/>
              </a:rPr>
              <a:t>Curiosity</a:t>
            </a:r>
            <a:r>
              <a:rPr lang="en-US" b="0" i="0" dirty="0">
                <a:solidFill>
                  <a:srgbClr val="545D7E"/>
                </a:solidFill>
                <a:effectLst/>
                <a:latin typeface="Google Sans"/>
              </a:rPr>
              <a:t>, a desire to learn, or to satisfy an information need. </a:t>
            </a:r>
            <a:endParaRPr lang="en-US" b="0" i="0" dirty="0">
              <a:solidFill>
                <a:srgbClr val="474747"/>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Examples:</a:t>
            </a:r>
            <a:r>
              <a:rPr lang="en-US" b="0" i="0" dirty="0" err="1">
                <a:solidFill>
                  <a:srgbClr val="545D7E"/>
                </a:solidFill>
                <a:effectLst/>
                <a:latin typeface="Google Sans"/>
              </a:rPr>
              <a:t>"How</a:t>
            </a:r>
            <a:r>
              <a:rPr lang="en-US" b="0" i="0" dirty="0">
                <a:solidFill>
                  <a:srgbClr val="545D7E"/>
                </a:solidFill>
                <a:effectLst/>
                <a:latin typeface="Google Sans"/>
              </a:rPr>
              <a:t> to make coffee," "What is blockchain technology," or "Latest news about artificial intelligence". </a:t>
            </a:r>
            <a:endParaRPr lang="en-US" b="0" i="0" dirty="0">
              <a:solidFill>
                <a:srgbClr val="474747"/>
              </a:solidFill>
              <a:effectLst/>
              <a:latin typeface="Google Sans"/>
            </a:endParaRPr>
          </a:p>
          <a:p>
            <a:pPr algn="l"/>
            <a:r>
              <a:rPr lang="en-US" b="1" i="0" dirty="0">
                <a:solidFill>
                  <a:srgbClr val="001D35"/>
                </a:solidFill>
                <a:effectLst/>
                <a:latin typeface="Google Sans"/>
              </a:rPr>
              <a:t>Navigational Search</a:t>
            </a:r>
            <a:endParaRPr lang="en-US" b="0" i="0" dirty="0">
              <a:solidFill>
                <a:srgbClr val="001D35"/>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Goal:</a:t>
            </a:r>
            <a:r>
              <a:rPr lang="en-US" b="0" i="0" dirty="0" err="1">
                <a:solidFill>
                  <a:srgbClr val="545D7E"/>
                </a:solidFill>
                <a:effectLst/>
                <a:latin typeface="Google Sans"/>
              </a:rPr>
              <a:t>To</a:t>
            </a:r>
            <a:r>
              <a:rPr lang="en-US" b="0" i="0" dirty="0">
                <a:solidFill>
                  <a:srgbClr val="545D7E"/>
                </a:solidFill>
                <a:effectLst/>
                <a:latin typeface="Google Sans"/>
              </a:rPr>
              <a:t> locate a specific website or web page. </a:t>
            </a:r>
            <a:endParaRPr lang="en-US" b="0" i="0" dirty="0">
              <a:solidFill>
                <a:srgbClr val="474747"/>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User </a:t>
            </a:r>
            <a:r>
              <a:rPr lang="en-US" b="1" i="0" dirty="0" err="1">
                <a:solidFill>
                  <a:srgbClr val="001D35"/>
                </a:solidFill>
                <a:effectLst/>
                <a:latin typeface="Google Sans"/>
              </a:rPr>
              <a:t>Motivation:</a:t>
            </a:r>
            <a:r>
              <a:rPr lang="en-US" b="0" i="0" dirty="0" err="1">
                <a:solidFill>
                  <a:srgbClr val="545D7E"/>
                </a:solidFill>
                <a:effectLst/>
                <a:latin typeface="Google Sans"/>
              </a:rPr>
              <a:t>To</a:t>
            </a:r>
            <a:r>
              <a:rPr lang="en-US" b="0" i="0" dirty="0">
                <a:solidFill>
                  <a:srgbClr val="545D7E"/>
                </a:solidFill>
                <a:effectLst/>
                <a:latin typeface="Google Sans"/>
              </a:rPr>
              <a:t> go directly to a known online destination. </a:t>
            </a:r>
            <a:endParaRPr lang="en-US" b="0" i="0" dirty="0">
              <a:solidFill>
                <a:srgbClr val="474747"/>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Examples:</a:t>
            </a:r>
            <a:r>
              <a:rPr lang="en-US" b="0" i="0" dirty="0" err="1">
                <a:solidFill>
                  <a:srgbClr val="545D7E"/>
                </a:solidFill>
                <a:effectLst/>
                <a:latin typeface="Google Sans"/>
              </a:rPr>
              <a:t>"YouTube</a:t>
            </a:r>
            <a:r>
              <a:rPr lang="en-US" b="0" i="0" dirty="0">
                <a:solidFill>
                  <a:srgbClr val="545D7E"/>
                </a:solidFill>
                <a:effectLst/>
                <a:latin typeface="Google Sans"/>
              </a:rPr>
              <a:t>," "Spotify login," or "</a:t>
            </a:r>
            <a:r>
              <a:rPr lang="en-US" b="0" i="0" dirty="0">
                <a:solidFill>
                  <a:srgbClr val="545D7E"/>
                </a:solidFill>
                <a:effectLst/>
                <a:latin typeface="Google Sans"/>
                <a:hlinkClick r:id="rId3"/>
              </a:rPr>
              <a:t>Google search</a:t>
            </a:r>
            <a:r>
              <a:rPr lang="en-US" b="0" i="0" dirty="0">
                <a:solidFill>
                  <a:srgbClr val="545D7E"/>
                </a:solidFill>
                <a:effectLst/>
                <a:latin typeface="Google Sans"/>
              </a:rPr>
              <a:t> homepage". </a:t>
            </a:r>
            <a:endParaRPr lang="en-US" b="0" i="0" dirty="0">
              <a:solidFill>
                <a:srgbClr val="474747"/>
              </a:solidFill>
              <a:effectLst/>
              <a:latin typeface="Google Sans"/>
            </a:endParaRPr>
          </a:p>
          <a:p>
            <a:pPr algn="l"/>
            <a:r>
              <a:rPr lang="en-US" b="1" i="0" dirty="0">
                <a:solidFill>
                  <a:srgbClr val="001D35"/>
                </a:solidFill>
                <a:effectLst/>
                <a:latin typeface="Google Sans"/>
              </a:rPr>
              <a:t>Transactional Search</a:t>
            </a:r>
            <a:endParaRPr lang="en-US" b="0" i="0" dirty="0">
              <a:solidFill>
                <a:srgbClr val="001D35"/>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Goal:</a:t>
            </a:r>
            <a:r>
              <a:rPr lang="en-US" b="0" i="0" dirty="0" err="1">
                <a:solidFill>
                  <a:srgbClr val="545D7E"/>
                </a:solidFill>
                <a:effectLst/>
                <a:latin typeface="Google Sans"/>
              </a:rPr>
              <a:t>To</a:t>
            </a:r>
            <a:r>
              <a:rPr lang="en-US" b="0" i="0" dirty="0">
                <a:solidFill>
                  <a:srgbClr val="545D7E"/>
                </a:solidFill>
                <a:effectLst/>
                <a:latin typeface="Google Sans"/>
              </a:rPr>
              <a:t> complete an action, such as making a purchase, booking a service, or downloading an app. </a:t>
            </a:r>
            <a:endParaRPr lang="en-US" b="0" i="0" dirty="0">
              <a:solidFill>
                <a:srgbClr val="474747"/>
              </a:solidFill>
              <a:effectLst/>
              <a:latin typeface="Google Sans"/>
            </a:endParaRPr>
          </a:p>
          <a:p>
            <a:pPr algn="l">
              <a:buFont typeface="Arial" panose="020B0604020202020204" pitchFamily="34" charset="0"/>
              <a:buChar char="•"/>
            </a:pPr>
            <a:r>
              <a:rPr lang="en-US" b="1" i="0" dirty="0">
                <a:solidFill>
                  <a:srgbClr val="001D35"/>
                </a:solidFill>
                <a:effectLst/>
                <a:latin typeface="Google Sans"/>
              </a:rPr>
              <a:t>User </a:t>
            </a:r>
            <a:r>
              <a:rPr lang="en-US" b="1" i="0" dirty="0" err="1">
                <a:solidFill>
                  <a:srgbClr val="001D35"/>
                </a:solidFill>
                <a:effectLst/>
                <a:latin typeface="Google Sans"/>
              </a:rPr>
              <a:t>Motivation:</a:t>
            </a:r>
            <a:r>
              <a:rPr lang="en-US" b="0" i="0" dirty="0" err="1">
                <a:solidFill>
                  <a:srgbClr val="545D7E"/>
                </a:solidFill>
                <a:effectLst/>
                <a:latin typeface="Google Sans"/>
              </a:rPr>
              <a:t>To</a:t>
            </a:r>
            <a:r>
              <a:rPr lang="en-US" b="0" i="0" dirty="0">
                <a:solidFill>
                  <a:srgbClr val="545D7E"/>
                </a:solidFill>
                <a:effectLst/>
                <a:latin typeface="Google Sans"/>
              </a:rPr>
              <a:t> take a specific action or make a purchase, indicating they are further along in the </a:t>
            </a:r>
            <a:r>
              <a:rPr lang="en-US" b="0" i="0" dirty="0">
                <a:solidFill>
                  <a:srgbClr val="545D7E"/>
                </a:solidFill>
                <a:effectLst/>
                <a:latin typeface="Google Sans"/>
                <a:hlinkClick r:id="rId4"/>
              </a:rPr>
              <a:t>customer journey</a:t>
            </a:r>
            <a:r>
              <a:rPr lang="en-US" b="0" i="0" dirty="0">
                <a:solidFill>
                  <a:srgbClr val="545D7E"/>
                </a:solidFill>
                <a:effectLst/>
                <a:latin typeface="Google Sans"/>
              </a:rPr>
              <a:t>. </a:t>
            </a:r>
            <a:endParaRPr lang="en-US" b="0" i="0" dirty="0">
              <a:solidFill>
                <a:srgbClr val="474747"/>
              </a:solidFill>
              <a:effectLst/>
              <a:latin typeface="Google Sans"/>
            </a:endParaRPr>
          </a:p>
          <a:p>
            <a:pPr algn="l">
              <a:buFont typeface="Arial" panose="020B0604020202020204" pitchFamily="34" charset="0"/>
              <a:buChar char="•"/>
            </a:pPr>
            <a:r>
              <a:rPr lang="en-US" b="1" i="0" dirty="0" err="1">
                <a:solidFill>
                  <a:srgbClr val="001D35"/>
                </a:solidFill>
                <a:effectLst/>
                <a:latin typeface="Google Sans"/>
              </a:rPr>
              <a:t>Examples:</a:t>
            </a:r>
            <a:r>
              <a:rPr lang="en-US" b="0" i="0" dirty="0" err="1">
                <a:solidFill>
                  <a:srgbClr val="545D7E"/>
                </a:solidFill>
                <a:effectLst/>
                <a:latin typeface="Google Sans"/>
              </a:rPr>
              <a:t>"Buy</a:t>
            </a:r>
            <a:r>
              <a:rPr lang="en-US" b="0" i="0" dirty="0">
                <a:solidFill>
                  <a:srgbClr val="545D7E"/>
                </a:solidFill>
                <a:effectLst/>
                <a:latin typeface="Google Sans"/>
              </a:rPr>
              <a:t> red shoes," "Book a hotel room," or "Order pizza online". </a:t>
            </a:r>
            <a:endParaRPr lang="en-US" b="0" i="0" dirty="0">
              <a:solidFill>
                <a:srgbClr val="474747"/>
              </a:solidFill>
              <a:effectLst/>
              <a:latin typeface="Google Sans"/>
            </a:endParaRPr>
          </a:p>
          <a:p>
            <a:endParaRPr lang="en-US" dirty="0"/>
          </a:p>
        </p:txBody>
      </p:sp>
      <p:sp>
        <p:nvSpPr>
          <p:cNvPr id="4" name="Slide Number Placeholder 3"/>
          <p:cNvSpPr>
            <a:spLocks noGrp="1"/>
          </p:cNvSpPr>
          <p:nvPr>
            <p:ph type="sldNum" sz="quarter" idx="5"/>
          </p:nvPr>
        </p:nvSpPr>
        <p:spPr/>
        <p:txBody>
          <a:bodyPr/>
          <a:lstStyle/>
          <a:p>
            <a:fld id="{FE8880A4-0342-904C-B9D9-2D24D5FB23FD}" type="slidenum">
              <a:rPr lang="en-US" smtClean="0"/>
              <a:t>8</a:t>
            </a:fld>
            <a:endParaRPr lang="en-US"/>
          </a:p>
        </p:txBody>
      </p:sp>
    </p:spTree>
    <p:extLst>
      <p:ext uri="{BB962C8B-B14F-4D97-AF65-F5344CB8AC3E}">
        <p14:creationId xmlns:p14="http://schemas.microsoft.com/office/powerpoint/2010/main" val="170284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a:noFill/>
          <a:ln/>
        </p:spPr>
        <p:txBody>
          <a:bodyPr/>
          <a:lstStyle/>
          <a:p>
            <a:endParaRPr lang="en-US" altLang="ko-KR">
              <a:ea typeface="Gulim" pitchFamily="34" charset="-127"/>
            </a:endParaRPr>
          </a:p>
        </p:txBody>
      </p:sp>
    </p:spTree>
    <p:extLst>
      <p:ext uri="{BB962C8B-B14F-4D97-AF65-F5344CB8AC3E}">
        <p14:creationId xmlns:p14="http://schemas.microsoft.com/office/powerpoint/2010/main" val="142433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pg num"/>
          <p:cNvSpPr>
            <a:spLocks noGrp="1" noChangeArrowheads="1"/>
          </p:cNvSpPr>
          <p:nvPr>
            <p:ph type="sldNum" sz="quarter" idx="5"/>
          </p:nvPr>
        </p:nvSpPr>
        <p:spPr>
          <a:xfrm>
            <a:off x="9456421" y="8927007"/>
            <a:ext cx="557784" cy="183158"/>
          </a:xfrm>
          <a:noFill/>
        </p:spPr>
        <p:txBody>
          <a:bodyPr/>
          <a:lstStyle/>
          <a:p>
            <a:fld id="{16FD6A75-E2D8-4B81-9151-68234B252C8A}" type="slidenum">
              <a:rPr lang="en-US" smtClean="0"/>
              <a:pPr/>
              <a:t>11</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r>
              <a:rPr lang="en-US" sz="1100"/>
              <a:t>This concept actually stems from John Hagel's and Marc Singer's HBR and McK Quarterly article "Unbundling the Corporation".  Their hypothesis is that decreasing interaction costs will drive corporations (or at least those intent on staying competitive) to disaggregate according to the above overall "functions". </a:t>
            </a:r>
          </a:p>
          <a:p>
            <a:pPr eaLnBrk="1" hangingPunct="1"/>
            <a:r>
              <a:rPr lang="en-US" sz="1100"/>
              <a:t>We int</a:t>
            </a:r>
            <a:r>
              <a:rPr lang="de-DE" sz="1100"/>
              <a:t>r</a:t>
            </a:r>
            <a:r>
              <a:rPr lang="en-US" sz="1100"/>
              <a:t>oduce this concept to business unit strategy to help teams focus on those functions of the client and their competitors which are most crucial on the competitive battlefield.  Thus most investigative effort will be spent where it really matters.  In the pyramid introduced above we give some suggestions which frameworks/tools/concepts can be helpful for further analysis depending on the driver(s) of the business.</a:t>
            </a:r>
          </a:p>
          <a:p>
            <a:pPr eaLnBrk="1" hangingPunct="1"/>
            <a:r>
              <a:rPr lang="en-US" sz="1100"/>
              <a:t>Of course many business units will have more than one value driver. A pharmaceutical BU, for example, might very well be competing as a customer relationship business (targeting its sales force for maximum impact with physicians) as well as competing as an innovation business (developing and managing its drug pipeline).  Both drivers of the business will need to be examined by the team.  In the spirit of Hagel and Singer this might also be the starting point to investigate possibilities to unbundle the functions of the BU or the corporation and have the client focus on the game he's prepared to play best at.</a:t>
            </a:r>
          </a:p>
        </p:txBody>
      </p:sp>
    </p:spTree>
    <p:extLst>
      <p:ext uri="{BB962C8B-B14F-4D97-AF65-F5344CB8AC3E}">
        <p14:creationId xmlns:p14="http://schemas.microsoft.com/office/powerpoint/2010/main" val="4177909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TextEdit="1"/>
          </p:cNvSpPr>
          <p:nvPr>
            <p:ph type="sldImg"/>
          </p:nvPr>
        </p:nvSpPr>
        <p:spPr bwMode="auto">
          <a:noFill/>
          <a:ln>
            <a:solidFill>
              <a:srgbClr val="000000"/>
            </a:solidFill>
            <a:miter lim="800000"/>
            <a:headEnd/>
            <a:tailEnd/>
          </a:ln>
        </p:spPr>
      </p:sp>
      <p:sp>
        <p:nvSpPr>
          <p:cNvPr id="18434" name="Rectangle 3"/>
          <p:cNvSpPr>
            <a:spLocks noGrp="1"/>
          </p:cNvSpPr>
          <p:nvPr>
            <p:ph type="body" idx="1"/>
          </p:nvPr>
        </p:nvSpPr>
        <p:spPr>
          <a:noFill/>
          <a:ln/>
        </p:spPr>
        <p:txBody>
          <a:bodyPr/>
          <a:lstStyle/>
          <a:p>
            <a:endParaRPr lang="en-US" altLang="ko-KR">
              <a:ea typeface="Gulim" pitchFamily="34" charset="-127"/>
            </a:endParaRPr>
          </a:p>
        </p:txBody>
      </p:sp>
    </p:spTree>
    <p:extLst>
      <p:ext uri="{BB962C8B-B14F-4D97-AF65-F5344CB8AC3E}">
        <p14:creationId xmlns:p14="http://schemas.microsoft.com/office/powerpoint/2010/main" val="7241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Bounce rate: rate of clicking on the google ads, go to the website, and go back to google after browsing only one page (unhappy with the search results)</a:t>
            </a:r>
          </a:p>
        </p:txBody>
      </p:sp>
      <p:sp>
        <p:nvSpPr>
          <p:cNvPr id="4" name="Slide Number Placeholder 3"/>
          <p:cNvSpPr>
            <a:spLocks noGrp="1"/>
          </p:cNvSpPr>
          <p:nvPr>
            <p:ph type="sldNum" sz="quarter" idx="5"/>
          </p:nvPr>
        </p:nvSpPr>
        <p:spPr/>
        <p:txBody>
          <a:bodyPr/>
          <a:lstStyle/>
          <a:p>
            <a:fld id="{FE8880A4-0342-904C-B9D9-2D24D5FB23FD}" type="slidenum">
              <a:rPr lang="en-US" smtClean="0"/>
              <a:t>15</a:t>
            </a:fld>
            <a:endParaRPr lang="en-US"/>
          </a:p>
        </p:txBody>
      </p:sp>
    </p:spTree>
    <p:extLst>
      <p:ext uri="{BB962C8B-B14F-4D97-AF65-F5344CB8AC3E}">
        <p14:creationId xmlns:p14="http://schemas.microsoft.com/office/powerpoint/2010/main" val="60916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6C26-AE34-E194-21B1-9D13D147B0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6179D24-1C7F-E67F-BE51-B24DDEC6D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608E453-0DCF-9929-1615-3EB4A43C5091}"/>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0DAF6956-516E-C754-A236-D1C19DD7E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33026-0CD8-A30A-414F-982DECF785B7}"/>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88152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6CC6-044E-F154-B743-7FE10895E52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EC5CDB8-7B89-31D2-A435-8352AE887F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6078CF-34E0-EC2E-2562-B553BA1FCAFF}"/>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505D8B3C-38B3-1789-25C4-4FB3F1330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FB154-D2A5-BAFA-2ADE-2B29606BADD0}"/>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3774043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519A57-F797-88F5-F92E-247E39C95F8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5CF082D-8260-1069-2431-BED5648724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9EAE13-1215-45BF-F0BA-CF6EBBCD932C}"/>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2B253860-DF64-D87B-45C0-C2599CA26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6CFE1-39B7-324D-373D-57CB3AAA4FE4}"/>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103177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AD7D-5114-011F-E1C9-F9827AF8A4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C9DD5D-CA7B-5276-42E4-601635531D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274A4B-FE41-390E-9ED3-61919170A5D8}"/>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51837286-5B42-45D0-29E4-118547784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0783F-125C-D4B3-C0F2-41DD8749671A}"/>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4705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E9B5-48D8-5CA2-B3AF-8B4B519C5C6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4AE588-C62D-2451-9C5B-4CD09437CC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1AB16BD-E0F3-2D21-1843-0DF725029471}"/>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A8DDF25A-5A2F-FE57-E2F1-5EDBBD71D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36905-2937-FF52-C536-DE10C1C7A7FF}"/>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3778357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0EAA-13DE-184F-500E-DBC8C5AC74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1C2978-F7E4-38F6-D4EB-9220F6D247C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117521E-3208-F46F-C552-0EB5AD89B5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673CB96-4A9E-4CC8-83CE-A36C04B85365}"/>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6" name="Footer Placeholder 5">
            <a:extLst>
              <a:ext uri="{FF2B5EF4-FFF2-40B4-BE49-F238E27FC236}">
                <a16:creationId xmlns:a16="http://schemas.microsoft.com/office/drawing/2014/main" id="{B58F83E0-00CF-CA7B-1A7C-BF8F99F34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A1357-1787-D560-6A43-8423342A8CB8}"/>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287397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7664-B6B7-4795-3248-86A63A1A074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264F29-1053-5AB9-1909-8C64F671C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983AA42-82DB-E6D6-5414-4EE60454780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613D0F5-5084-6AF6-ADDD-19387D5E8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F615E6C-74E0-9E18-8864-B3652F3B77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849048-3123-EEEB-87D3-51BF26A3414D}"/>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8" name="Footer Placeholder 7">
            <a:extLst>
              <a:ext uri="{FF2B5EF4-FFF2-40B4-BE49-F238E27FC236}">
                <a16:creationId xmlns:a16="http://schemas.microsoft.com/office/drawing/2014/main" id="{8EC91F7A-2BC1-A461-A9B1-1DE6B1D323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D964E5-A873-156B-6668-B5B6AD3E3E9F}"/>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414879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9664-BFFE-51BA-32F7-F6A0F1C2F45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F968FF-6E92-4517-2475-C9CB48ADE475}"/>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4" name="Footer Placeholder 3">
            <a:extLst>
              <a:ext uri="{FF2B5EF4-FFF2-40B4-BE49-F238E27FC236}">
                <a16:creationId xmlns:a16="http://schemas.microsoft.com/office/drawing/2014/main" id="{7BA20FBE-7D92-93E7-F00E-04CEF940EB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3D3FEB-3F51-E5D1-D1AF-B2A4B3F9330E}"/>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171045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B94D46-608B-A026-BEED-99774FA73591}"/>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3" name="Footer Placeholder 2">
            <a:extLst>
              <a:ext uri="{FF2B5EF4-FFF2-40B4-BE49-F238E27FC236}">
                <a16:creationId xmlns:a16="http://schemas.microsoft.com/office/drawing/2014/main" id="{06CF454A-B614-1FEE-1C4D-68DC1EEF78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998BC-CEA3-7C15-21C0-792EFD56619D}"/>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13599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B191-2D39-9DA9-1475-E5D99B66F7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35AF3E7-0B99-0F34-7DC4-0D4EC55C3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9FD95B-A9B6-10D5-C100-35A5FD872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5821BF-8E27-B69B-9D30-1C12D3719F70}"/>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6" name="Footer Placeholder 5">
            <a:extLst>
              <a:ext uri="{FF2B5EF4-FFF2-40B4-BE49-F238E27FC236}">
                <a16:creationId xmlns:a16="http://schemas.microsoft.com/office/drawing/2014/main" id="{2297B9D6-F5BE-72D6-6478-FEC3A40CE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58A5-30E0-4088-308C-CC7FFAEDE92C}"/>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407367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D0DA-85F2-7C60-5F43-F6008894F6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016DA54-3B4C-426C-C243-63C342B7F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F3C01E-754F-EB3A-F44E-3255F3476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D471A3-3529-E0B2-69B8-5C2B32A9AF60}"/>
              </a:ext>
            </a:extLst>
          </p:cNvPr>
          <p:cNvSpPr>
            <a:spLocks noGrp="1"/>
          </p:cNvSpPr>
          <p:nvPr>
            <p:ph type="dt" sz="half" idx="10"/>
          </p:nvPr>
        </p:nvSpPr>
        <p:spPr/>
        <p:txBody>
          <a:bodyPr/>
          <a:lstStyle/>
          <a:p>
            <a:fld id="{7FF51FF2-482A-B747-9A68-F346BA1DC4DD}" type="datetimeFigureOut">
              <a:rPr lang="en-US" smtClean="0"/>
              <a:t>9/17/25</a:t>
            </a:fld>
            <a:endParaRPr lang="en-US"/>
          </a:p>
        </p:txBody>
      </p:sp>
      <p:sp>
        <p:nvSpPr>
          <p:cNvPr id="6" name="Footer Placeholder 5">
            <a:extLst>
              <a:ext uri="{FF2B5EF4-FFF2-40B4-BE49-F238E27FC236}">
                <a16:creationId xmlns:a16="http://schemas.microsoft.com/office/drawing/2014/main" id="{989E3A69-67C8-3B56-BE0E-6B80FF9D6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B8778-DDD9-87EB-5826-3FF30190D16A}"/>
              </a:ext>
            </a:extLst>
          </p:cNvPr>
          <p:cNvSpPr>
            <a:spLocks noGrp="1"/>
          </p:cNvSpPr>
          <p:nvPr>
            <p:ph type="sldNum" sz="quarter" idx="12"/>
          </p:nvPr>
        </p:nvSpPr>
        <p:spPr/>
        <p:txBody>
          <a:bodyPr/>
          <a:lstStyle/>
          <a:p>
            <a:fld id="{846CD90F-B1A1-E844-B036-8161DA6F911F}" type="slidenum">
              <a:rPr lang="en-US" smtClean="0"/>
              <a:t>‹#›</a:t>
            </a:fld>
            <a:endParaRPr lang="en-US"/>
          </a:p>
        </p:txBody>
      </p:sp>
    </p:spTree>
    <p:extLst>
      <p:ext uri="{BB962C8B-B14F-4D97-AF65-F5344CB8AC3E}">
        <p14:creationId xmlns:p14="http://schemas.microsoft.com/office/powerpoint/2010/main" val="318103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28033-422A-3174-0119-4C1F2D1CDC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38DF8D-C12C-D805-73F1-BC4C03F282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4BF6D9-6592-0A58-5EC5-6D037AA343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51FF2-482A-B747-9A68-F346BA1DC4DD}" type="datetimeFigureOut">
              <a:rPr lang="en-US" smtClean="0"/>
              <a:t>9/17/25</a:t>
            </a:fld>
            <a:endParaRPr lang="en-US"/>
          </a:p>
        </p:txBody>
      </p:sp>
      <p:sp>
        <p:nvSpPr>
          <p:cNvPr id="5" name="Footer Placeholder 4">
            <a:extLst>
              <a:ext uri="{FF2B5EF4-FFF2-40B4-BE49-F238E27FC236}">
                <a16:creationId xmlns:a16="http://schemas.microsoft.com/office/drawing/2014/main" id="{A69165EB-24FA-E0EE-1962-4B7B011F8D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56DD1C-BBFC-D8EA-10EE-FC83A0914A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CD90F-B1A1-E844-B036-8161DA6F911F}" type="slidenum">
              <a:rPr lang="en-US" smtClean="0"/>
              <a:t>‹#›</a:t>
            </a:fld>
            <a:endParaRPr lang="en-US"/>
          </a:p>
        </p:txBody>
      </p:sp>
    </p:spTree>
    <p:extLst>
      <p:ext uri="{BB962C8B-B14F-4D97-AF65-F5344CB8AC3E}">
        <p14:creationId xmlns:p14="http://schemas.microsoft.com/office/powerpoint/2010/main" val="2420310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notesSlide" Target="../notesSlides/notesSlide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MYE6T_gd7H0?feature=oembe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B0A4-DFFF-C0CC-049D-8AC845B36765}"/>
              </a:ext>
            </a:extLst>
          </p:cNvPr>
          <p:cNvSpPr>
            <a:spLocks noGrp="1"/>
          </p:cNvSpPr>
          <p:nvPr>
            <p:ph type="ctrTitle"/>
          </p:nvPr>
        </p:nvSpPr>
        <p:spPr/>
        <p:txBody>
          <a:bodyPr/>
          <a:lstStyle/>
          <a:p>
            <a:r>
              <a:rPr lang="en-US"/>
              <a:t>Consumer </a:t>
            </a:r>
            <a:r>
              <a:rPr lang="en-US" dirty="0"/>
              <a:t>Search and SEO</a:t>
            </a:r>
          </a:p>
        </p:txBody>
      </p:sp>
      <p:sp>
        <p:nvSpPr>
          <p:cNvPr id="3" name="Subtitle 2">
            <a:extLst>
              <a:ext uri="{FF2B5EF4-FFF2-40B4-BE49-F238E27FC236}">
                <a16:creationId xmlns:a16="http://schemas.microsoft.com/office/drawing/2014/main" id="{1072A195-7680-98F5-B328-0C44F5C9996F}"/>
              </a:ext>
            </a:extLst>
          </p:cNvPr>
          <p:cNvSpPr>
            <a:spLocks noGrp="1"/>
          </p:cNvSpPr>
          <p:nvPr>
            <p:ph type="subTitle" idx="1"/>
          </p:nvPr>
        </p:nvSpPr>
        <p:spPr/>
        <p:txBody>
          <a:bodyPr/>
          <a:lstStyle/>
          <a:p>
            <a:r>
              <a:rPr lang="en-US" dirty="0"/>
              <a:t>Fall 2025</a:t>
            </a:r>
          </a:p>
          <a:p>
            <a:r>
              <a:rPr lang="en-US" dirty="0"/>
              <a:t>CUHK MSc in Marketing</a:t>
            </a:r>
          </a:p>
        </p:txBody>
      </p:sp>
    </p:spTree>
    <p:extLst>
      <p:ext uri="{BB962C8B-B14F-4D97-AF65-F5344CB8AC3E}">
        <p14:creationId xmlns:p14="http://schemas.microsoft.com/office/powerpoint/2010/main" val="424030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Results Page (SERP)</a:t>
            </a:r>
          </a:p>
        </p:txBody>
      </p:sp>
      <p:sp>
        <p:nvSpPr>
          <p:cNvPr id="3" name="Content Placeholder 2"/>
          <p:cNvSpPr>
            <a:spLocks noGrp="1"/>
          </p:cNvSpPr>
          <p:nvPr>
            <p:ph idx="1"/>
          </p:nvPr>
        </p:nvSpPr>
        <p:spPr/>
        <p:txBody>
          <a:bodyPr>
            <a:normAutofit/>
          </a:bodyPr>
          <a:lstStyle/>
          <a:p>
            <a:pPr eaLnBrk="0" hangingPunct="0">
              <a:buClr>
                <a:srgbClr val="C00000"/>
              </a:buClr>
            </a:pPr>
            <a:r>
              <a:rPr lang="en-US" sz="3600" dirty="0">
                <a:cs typeface="Times New Roman" pitchFamily="18" charset="0"/>
              </a:rPr>
              <a:t>Organic Search: </a:t>
            </a:r>
          </a:p>
          <a:p>
            <a:pPr lvl="1" eaLnBrk="0" hangingPunct="0">
              <a:buClr>
                <a:srgbClr val="C00000"/>
              </a:buClr>
            </a:pPr>
            <a:r>
              <a:rPr lang="en-US" sz="3200" dirty="0">
                <a:cs typeface="Times New Roman" pitchFamily="18" charset="0"/>
              </a:rPr>
              <a:t>Ranking of websites “relatively unbiased”</a:t>
            </a:r>
          </a:p>
          <a:p>
            <a:pPr lvl="1" eaLnBrk="0" hangingPunct="0">
              <a:buClr>
                <a:srgbClr val="C00000"/>
              </a:buClr>
            </a:pPr>
            <a:r>
              <a:rPr lang="en-US" sz="3200" dirty="0" err="1">
                <a:cs typeface="Times New Roman" pitchFamily="18" charset="0"/>
              </a:rPr>
              <a:t>Pagerank</a:t>
            </a:r>
            <a:r>
              <a:rPr lang="en-US" sz="3200" dirty="0">
                <a:cs typeface="Times New Roman" pitchFamily="18" charset="0"/>
              </a:rPr>
              <a:t> Algorithm</a:t>
            </a:r>
          </a:p>
          <a:p>
            <a:pPr eaLnBrk="0" hangingPunct="0">
              <a:buClr>
                <a:srgbClr val="C00000"/>
              </a:buClr>
            </a:pPr>
            <a:endParaRPr lang="en-US" sz="3600" dirty="0">
              <a:cs typeface="Times New Roman" pitchFamily="18" charset="0"/>
            </a:endParaRPr>
          </a:p>
          <a:p>
            <a:pPr eaLnBrk="0" hangingPunct="0">
              <a:buClr>
                <a:srgbClr val="C00000"/>
              </a:buClr>
            </a:pPr>
            <a:r>
              <a:rPr lang="en-US" sz="3600" dirty="0">
                <a:cs typeface="Times New Roman" pitchFamily="18" charset="0"/>
              </a:rPr>
              <a:t>Paid Search Advertising:</a:t>
            </a:r>
          </a:p>
          <a:p>
            <a:pPr lvl="1" eaLnBrk="0" hangingPunct="0">
              <a:buClr>
                <a:srgbClr val="C00000"/>
              </a:buClr>
            </a:pPr>
            <a:r>
              <a:rPr lang="en-US" sz="3200" dirty="0">
                <a:cs typeface="Times New Roman" pitchFamily="18" charset="0"/>
              </a:rPr>
              <a:t>Firms pay search engines to serve ads</a:t>
            </a:r>
          </a:p>
          <a:p>
            <a:pPr lvl="1" eaLnBrk="0" hangingPunct="0">
              <a:buClr>
                <a:srgbClr val="C00000"/>
              </a:buClr>
            </a:pPr>
            <a:r>
              <a:rPr lang="en-US" sz="3200" dirty="0">
                <a:cs typeface="Times New Roman" pitchFamily="18" charset="0"/>
              </a:rPr>
              <a:t>Ranking is based on bids</a:t>
            </a:r>
          </a:p>
        </p:txBody>
      </p:sp>
      <p:sp>
        <p:nvSpPr>
          <p:cNvPr id="4" name="Footer Placeholder 3"/>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97DB2E68-4A48-7A41-9112-487C819F93D2}"/>
              </a:ext>
            </a:extLst>
          </p:cNvPr>
          <p:cNvSpPr>
            <a:spLocks noGrp="1"/>
          </p:cNvSpPr>
          <p:nvPr>
            <p:ph type="sldNum" sz="quarter" idx="11"/>
          </p:nvPr>
        </p:nvSpPr>
        <p:spPr/>
        <p:txBody>
          <a:bodyPr/>
          <a:lstStyle/>
          <a:p>
            <a:fld id="{DD253308-F9C5-4FCB-8415-6DEE77C16A35}" type="slidenum">
              <a:rPr lang="en-US" smtClean="0"/>
              <a:pPr/>
              <a:t>10</a:t>
            </a:fld>
            <a:endParaRPr lang="en-US"/>
          </a:p>
        </p:txBody>
      </p:sp>
    </p:spTree>
    <p:extLst>
      <p:ext uri="{BB962C8B-B14F-4D97-AF65-F5344CB8AC3E}">
        <p14:creationId xmlns:p14="http://schemas.microsoft.com/office/powerpoint/2010/main" val="398778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Consumer Search</a:t>
            </a:r>
          </a:p>
        </p:txBody>
      </p:sp>
      <p:sp>
        <p:nvSpPr>
          <p:cNvPr id="5" name="Footer Placeholder 4"/>
          <p:cNvSpPr>
            <a:spLocks noGrp="1"/>
          </p:cNvSpPr>
          <p:nvPr>
            <p:ph type="ftr" sz="quarter" idx="10"/>
          </p:nvPr>
        </p:nvSpPr>
        <p:spPr/>
        <p:txBody>
          <a:bodyPr/>
          <a:lstStyle/>
          <a:p>
            <a:r>
              <a:rPr lang="en-US"/>
              <a:t>Consumer Search and SEO</a:t>
            </a:r>
            <a:endParaRPr lang="en-US" dirty="0"/>
          </a:p>
        </p:txBody>
      </p:sp>
      <p:pic>
        <p:nvPicPr>
          <p:cNvPr id="28684" name="Picture 22"/>
          <p:cNvPicPr>
            <a:picLocks noChangeAspect="1" noChangeArrowheads="1"/>
          </p:cNvPicPr>
          <p:nvPr/>
        </p:nvPicPr>
        <p:blipFill rotWithShape="1">
          <a:blip r:embed="rId3"/>
          <a:srcRect b="5098"/>
          <a:stretch/>
        </p:blipFill>
        <p:spPr bwMode="auto">
          <a:xfrm>
            <a:off x="2377281" y="1437189"/>
            <a:ext cx="7437438" cy="4459423"/>
          </a:xfrm>
          <a:prstGeom prst="rect">
            <a:avLst/>
          </a:prstGeom>
          <a:noFill/>
          <a:ln w="9525">
            <a:noFill/>
            <a:miter lim="800000"/>
            <a:headEnd/>
            <a:tailEnd/>
          </a:ln>
        </p:spPr>
      </p:pic>
      <p:sp>
        <p:nvSpPr>
          <p:cNvPr id="28676" name="Rectangle 15"/>
          <p:cNvSpPr>
            <a:spLocks noChangeArrowheads="1"/>
          </p:cNvSpPr>
          <p:nvPr/>
        </p:nvSpPr>
        <p:spPr bwMode="auto">
          <a:xfrm>
            <a:off x="7705726" y="5921375"/>
            <a:ext cx="2640013" cy="592138"/>
          </a:xfrm>
          <a:prstGeom prst="rect">
            <a:avLst/>
          </a:prstGeom>
          <a:solidFill>
            <a:schemeClr val="bg1"/>
          </a:solidFill>
          <a:ln w="9525">
            <a:noFill/>
            <a:miter lim="800000"/>
            <a:headEnd/>
            <a:tailEnd/>
          </a:ln>
        </p:spPr>
        <p:txBody>
          <a:bodyPr wrap="none" anchor="ctr"/>
          <a:lstStyle/>
          <a:p>
            <a:pPr algn="ctr">
              <a:spcBef>
                <a:spcPct val="50000"/>
              </a:spcBef>
            </a:pPr>
            <a:endParaRPr lang="en-US"/>
          </a:p>
        </p:txBody>
      </p:sp>
      <p:sp>
        <p:nvSpPr>
          <p:cNvPr id="28677" name="Rectangle 16"/>
          <p:cNvSpPr>
            <a:spLocks noChangeArrowheads="1"/>
          </p:cNvSpPr>
          <p:nvPr/>
        </p:nvSpPr>
        <p:spPr bwMode="auto">
          <a:xfrm>
            <a:off x="1524001" y="5972175"/>
            <a:ext cx="1635125" cy="488950"/>
          </a:xfrm>
          <a:prstGeom prst="rect">
            <a:avLst/>
          </a:prstGeom>
          <a:solidFill>
            <a:schemeClr val="bg1"/>
          </a:solidFill>
          <a:ln w="9525">
            <a:noFill/>
            <a:miter lim="800000"/>
            <a:headEnd/>
            <a:tailEnd/>
          </a:ln>
        </p:spPr>
        <p:txBody>
          <a:bodyPr wrap="none" anchor="ctr"/>
          <a:lstStyle/>
          <a:p>
            <a:pPr algn="ctr">
              <a:spcBef>
                <a:spcPct val="50000"/>
              </a:spcBef>
            </a:pPr>
            <a:endParaRPr lang="en-US"/>
          </a:p>
        </p:txBody>
      </p:sp>
      <p:sp>
        <p:nvSpPr>
          <p:cNvPr id="28680" name="Rectangle 29"/>
          <p:cNvSpPr>
            <a:spLocks noChangeArrowheads="1"/>
          </p:cNvSpPr>
          <p:nvPr/>
        </p:nvSpPr>
        <p:spPr bwMode="auto">
          <a:xfrm>
            <a:off x="6972518" y="4570547"/>
            <a:ext cx="188479" cy="371206"/>
          </a:xfrm>
          <a:prstGeom prst="rect">
            <a:avLst/>
          </a:prstGeom>
          <a:solidFill>
            <a:schemeClr val="bg1"/>
          </a:solidFill>
          <a:ln w="9525" algn="ctr">
            <a:noFill/>
            <a:miter lim="800000"/>
            <a:headEnd/>
            <a:tailEnd/>
          </a:ln>
        </p:spPr>
        <p:txBody>
          <a:bodyPr wrap="none" lIns="93296" tIns="46648" rIns="93296" bIns="46648" anchor="ctr">
            <a:spAutoFit/>
          </a:bodyPr>
          <a:lstStyle/>
          <a:p>
            <a:pPr algn="ctr">
              <a:spcBef>
                <a:spcPct val="50000"/>
              </a:spcBef>
            </a:pPr>
            <a:endParaRPr lang="en-US"/>
          </a:p>
        </p:txBody>
      </p:sp>
      <p:sp>
        <p:nvSpPr>
          <p:cNvPr id="2" name="Slide Number Placeholder 1">
            <a:extLst>
              <a:ext uri="{FF2B5EF4-FFF2-40B4-BE49-F238E27FC236}">
                <a16:creationId xmlns:a16="http://schemas.microsoft.com/office/drawing/2014/main" id="{9DDCEC90-CE78-FD48-AAC1-BB64BBA7F95E}"/>
              </a:ext>
            </a:extLst>
          </p:cNvPr>
          <p:cNvSpPr>
            <a:spLocks noGrp="1"/>
          </p:cNvSpPr>
          <p:nvPr>
            <p:ph type="sldNum" sz="quarter" idx="11"/>
          </p:nvPr>
        </p:nvSpPr>
        <p:spPr/>
        <p:txBody>
          <a:bodyPr/>
          <a:lstStyle/>
          <a:p>
            <a:fld id="{DD253308-F9C5-4FCB-8415-6DEE77C16A35}" type="slidenum">
              <a:rPr lang="en-US" smtClean="0"/>
              <a:pPr/>
              <a:t>11</a:t>
            </a:fld>
            <a:endParaRPr lang="en-US"/>
          </a:p>
        </p:txBody>
      </p:sp>
    </p:spTree>
    <p:extLst>
      <p:ext uri="{BB962C8B-B14F-4D97-AF65-F5344CB8AC3E}">
        <p14:creationId xmlns:p14="http://schemas.microsoft.com/office/powerpoint/2010/main" val="403016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4EBD-A87E-C045-996A-51C483383E0E}"/>
              </a:ext>
            </a:extLst>
          </p:cNvPr>
          <p:cNvSpPr>
            <a:spLocks noGrp="1"/>
          </p:cNvSpPr>
          <p:nvPr>
            <p:ph type="title"/>
          </p:nvPr>
        </p:nvSpPr>
        <p:spPr/>
        <p:txBody>
          <a:bodyPr/>
          <a:lstStyle/>
          <a:p>
            <a:r>
              <a:rPr lang="en-US" dirty="0"/>
              <a:t>SERP</a:t>
            </a:r>
          </a:p>
        </p:txBody>
      </p:sp>
      <p:sp>
        <p:nvSpPr>
          <p:cNvPr id="4" name="Footer Placeholder 3">
            <a:extLst>
              <a:ext uri="{FF2B5EF4-FFF2-40B4-BE49-F238E27FC236}">
                <a16:creationId xmlns:a16="http://schemas.microsoft.com/office/drawing/2014/main" id="{E279556C-1FC0-4742-9639-5B95F8D51711}"/>
              </a:ext>
            </a:extLst>
          </p:cNvPr>
          <p:cNvSpPr>
            <a:spLocks noGrp="1"/>
          </p:cNvSpPr>
          <p:nvPr>
            <p:ph type="ftr" sz="quarter" idx="10"/>
          </p:nvPr>
        </p:nvSpPr>
        <p:spPr/>
        <p:txBody>
          <a:bodyPr/>
          <a:lstStyle/>
          <a:p>
            <a:r>
              <a:rPr lang="en-US"/>
              <a:t>Consumer Search and SEO</a:t>
            </a:r>
            <a:endParaRPr lang="en-US" dirty="0"/>
          </a:p>
        </p:txBody>
      </p:sp>
      <p:pic>
        <p:nvPicPr>
          <p:cNvPr id="6" name="Picture 18">
            <a:extLst>
              <a:ext uri="{FF2B5EF4-FFF2-40B4-BE49-F238E27FC236}">
                <a16:creationId xmlns:a16="http://schemas.microsoft.com/office/drawing/2014/main" id="{75A93248-566A-3A47-827A-CE1A06BFEEB1}"/>
              </a:ext>
            </a:extLst>
          </p:cNvPr>
          <p:cNvPicPr>
            <a:picLocks noChangeAspect="1" noChangeArrowheads="1"/>
          </p:cNvPicPr>
          <p:nvPr/>
        </p:nvPicPr>
        <p:blipFill>
          <a:blip r:embed="rId2"/>
          <a:srcRect/>
          <a:stretch>
            <a:fillRect/>
          </a:stretch>
        </p:blipFill>
        <p:spPr bwMode="auto">
          <a:xfrm>
            <a:off x="1769306" y="1598727"/>
            <a:ext cx="9584494" cy="3660545"/>
          </a:xfrm>
          <a:prstGeom prst="rect">
            <a:avLst/>
          </a:prstGeom>
          <a:noFill/>
          <a:ln w="9525">
            <a:noFill/>
            <a:miter lim="800000"/>
            <a:headEnd/>
            <a:tailEnd/>
          </a:ln>
        </p:spPr>
      </p:pic>
      <p:sp>
        <p:nvSpPr>
          <p:cNvPr id="8" name="Rounded Rectangle 7">
            <a:extLst>
              <a:ext uri="{FF2B5EF4-FFF2-40B4-BE49-F238E27FC236}">
                <a16:creationId xmlns:a16="http://schemas.microsoft.com/office/drawing/2014/main" id="{BF864A0D-8143-1447-A2DB-5FA730A6B249}"/>
              </a:ext>
            </a:extLst>
          </p:cNvPr>
          <p:cNvSpPr/>
          <p:nvPr/>
        </p:nvSpPr>
        <p:spPr>
          <a:xfrm>
            <a:off x="1769306" y="4152900"/>
            <a:ext cx="6511094" cy="1308100"/>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586D172-85DF-A841-950A-3A559D025687}"/>
              </a:ext>
            </a:extLst>
          </p:cNvPr>
          <p:cNvSpPr/>
          <p:nvPr/>
        </p:nvSpPr>
        <p:spPr>
          <a:xfrm>
            <a:off x="8636000" y="3111840"/>
            <a:ext cx="2717800" cy="2349160"/>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2ABC5F4-F10E-184D-B952-68AE8B794DC4}"/>
              </a:ext>
            </a:extLst>
          </p:cNvPr>
          <p:cNvSpPr/>
          <p:nvPr/>
        </p:nvSpPr>
        <p:spPr>
          <a:xfrm>
            <a:off x="3405603" y="5739693"/>
            <a:ext cx="32385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Organic</a:t>
            </a:r>
          </a:p>
        </p:txBody>
      </p:sp>
      <p:sp>
        <p:nvSpPr>
          <p:cNvPr id="11" name="Rounded Rectangle 10">
            <a:extLst>
              <a:ext uri="{FF2B5EF4-FFF2-40B4-BE49-F238E27FC236}">
                <a16:creationId xmlns:a16="http://schemas.microsoft.com/office/drawing/2014/main" id="{1F527F9B-EE38-9446-ACFA-E6AB634C6871}"/>
              </a:ext>
            </a:extLst>
          </p:cNvPr>
          <p:cNvSpPr/>
          <p:nvPr/>
        </p:nvSpPr>
        <p:spPr>
          <a:xfrm>
            <a:off x="8375650" y="5739693"/>
            <a:ext cx="32385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Sponsored</a:t>
            </a:r>
          </a:p>
        </p:txBody>
      </p:sp>
      <p:sp>
        <p:nvSpPr>
          <p:cNvPr id="3" name="Slide Number Placeholder 2">
            <a:extLst>
              <a:ext uri="{FF2B5EF4-FFF2-40B4-BE49-F238E27FC236}">
                <a16:creationId xmlns:a16="http://schemas.microsoft.com/office/drawing/2014/main" id="{D25A0DD4-079B-394B-8429-F87813139F0E}"/>
              </a:ext>
            </a:extLst>
          </p:cNvPr>
          <p:cNvSpPr>
            <a:spLocks noGrp="1"/>
          </p:cNvSpPr>
          <p:nvPr>
            <p:ph type="sldNum" sz="quarter" idx="11"/>
          </p:nvPr>
        </p:nvSpPr>
        <p:spPr/>
        <p:txBody>
          <a:bodyPr/>
          <a:lstStyle/>
          <a:p>
            <a:fld id="{DD253308-F9C5-4FCB-8415-6DEE77C16A35}" type="slidenum">
              <a:rPr lang="en-US" smtClean="0"/>
              <a:pPr/>
              <a:t>12</a:t>
            </a:fld>
            <a:endParaRPr lang="en-US"/>
          </a:p>
        </p:txBody>
      </p:sp>
    </p:spTree>
    <p:extLst>
      <p:ext uri="{BB962C8B-B14F-4D97-AF65-F5344CB8AC3E}">
        <p14:creationId xmlns:p14="http://schemas.microsoft.com/office/powerpoint/2010/main" val="397699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50"/>
          <p:cNvCxnSpPr>
            <a:stCxn id="8" idx="0"/>
          </p:cNvCxnSpPr>
          <p:nvPr>
            <p:custDataLst>
              <p:tags r:id="rId1"/>
            </p:custDataLst>
          </p:nvPr>
        </p:nvCxnSpPr>
        <p:spPr>
          <a:xfrm flipV="1">
            <a:off x="4698658" y="5460274"/>
            <a:ext cx="29190"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3"/>
          <p:cNvPicPr>
            <a:picLocks noChangeAspect="1" noChangeArrowheads="1"/>
          </p:cNvPicPr>
          <p:nvPr>
            <p:custDataLst>
              <p:tags r:id="rId2"/>
            </p:custDataLst>
          </p:nvPr>
        </p:nvPicPr>
        <p:blipFill>
          <a:blip r:embed="rId27" cstate="print"/>
          <a:srcRect t="17758" r="2158" b="5777"/>
          <a:stretch>
            <a:fillRect/>
          </a:stretch>
        </p:blipFill>
        <p:spPr bwMode="auto">
          <a:xfrm>
            <a:off x="1847528" y="1643851"/>
            <a:ext cx="7423638" cy="3626033"/>
          </a:xfrm>
          <a:prstGeom prst="rect">
            <a:avLst/>
          </a:prstGeom>
          <a:noFill/>
          <a:ln w="9525">
            <a:noFill/>
            <a:miter lim="800000"/>
            <a:headEnd/>
            <a:tailEnd/>
          </a:ln>
        </p:spPr>
      </p:pic>
      <p:sp>
        <p:nvSpPr>
          <p:cNvPr id="6" name="Textfeld 4"/>
          <p:cNvSpPr txBox="1"/>
          <p:nvPr>
            <p:custDataLst>
              <p:tags r:id="rId3"/>
            </p:custDataLst>
          </p:nvPr>
        </p:nvSpPr>
        <p:spPr>
          <a:xfrm>
            <a:off x="3503712" y="1139795"/>
            <a:ext cx="1008112"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Keyword</a:t>
            </a:r>
          </a:p>
        </p:txBody>
      </p:sp>
      <p:cxnSp>
        <p:nvCxnSpPr>
          <p:cNvPr id="7" name="Gerade Verbindung 48"/>
          <p:cNvCxnSpPr>
            <a:endCxn id="6" idx="2"/>
          </p:cNvCxnSpPr>
          <p:nvPr>
            <p:custDataLst>
              <p:tags r:id="rId4"/>
            </p:custDataLst>
          </p:nvPr>
        </p:nvCxnSpPr>
        <p:spPr>
          <a:xfrm rot="5400000" flipH="1" flipV="1">
            <a:off x="3837623" y="1545712"/>
            <a:ext cx="268287" cy="720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feld 20"/>
          <p:cNvSpPr txBox="1"/>
          <p:nvPr>
            <p:custDataLst>
              <p:tags r:id="rId5"/>
            </p:custDataLst>
          </p:nvPr>
        </p:nvSpPr>
        <p:spPr>
          <a:xfrm>
            <a:off x="3798558" y="5748306"/>
            <a:ext cx="1800200" cy="523220"/>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Organic search results</a:t>
            </a:r>
          </a:p>
        </p:txBody>
      </p:sp>
      <p:cxnSp>
        <p:nvCxnSpPr>
          <p:cNvPr id="9" name="Gerade Verbindung 52"/>
          <p:cNvCxnSpPr>
            <a:stCxn id="19" idx="2"/>
          </p:cNvCxnSpPr>
          <p:nvPr>
            <p:custDataLst>
              <p:tags r:id="rId6"/>
            </p:custDataLst>
          </p:nvPr>
        </p:nvCxnSpPr>
        <p:spPr>
          <a:xfrm>
            <a:off x="8119035" y="1518999"/>
            <a:ext cx="5" cy="700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28"/>
          <p:cNvSpPr txBox="1"/>
          <p:nvPr>
            <p:custDataLst>
              <p:tags r:id="rId7"/>
            </p:custDataLst>
          </p:nvPr>
        </p:nvSpPr>
        <p:spPr>
          <a:xfrm>
            <a:off x="9631206" y="2579955"/>
            <a:ext cx="288032" cy="307777"/>
          </a:xfrm>
          <a:prstGeom prst="rect">
            <a:avLst/>
          </a:prstGeom>
          <a:noFill/>
          <a:ln>
            <a:solidFill>
              <a:schemeClr val="bg1">
                <a:lumMod val="6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2</a:t>
            </a:r>
          </a:p>
        </p:txBody>
      </p:sp>
      <p:cxnSp>
        <p:nvCxnSpPr>
          <p:cNvPr id="11" name="Gerade Verbindung 54"/>
          <p:cNvCxnSpPr>
            <a:stCxn id="10" idx="1"/>
          </p:cNvCxnSpPr>
          <p:nvPr>
            <p:custDataLst>
              <p:tags r:id="rId8"/>
            </p:custDataLst>
          </p:nvPr>
        </p:nvCxnSpPr>
        <p:spPr>
          <a:xfrm rot="10800000">
            <a:off x="9336360" y="2723972"/>
            <a:ext cx="294846" cy="987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feld 47"/>
          <p:cNvSpPr txBox="1"/>
          <p:nvPr>
            <p:custDataLst>
              <p:tags r:id="rId9"/>
            </p:custDataLst>
          </p:nvPr>
        </p:nvSpPr>
        <p:spPr>
          <a:xfrm>
            <a:off x="9631206" y="3156019"/>
            <a:ext cx="288032" cy="307777"/>
          </a:xfrm>
          <a:prstGeom prst="rect">
            <a:avLst/>
          </a:prstGeom>
          <a:noFill/>
          <a:ln>
            <a:solidFill>
              <a:schemeClr val="bg1">
                <a:lumMod val="6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3</a:t>
            </a:r>
          </a:p>
        </p:txBody>
      </p:sp>
      <p:sp>
        <p:nvSpPr>
          <p:cNvPr id="14" name="Textfeld 49"/>
          <p:cNvSpPr txBox="1"/>
          <p:nvPr>
            <p:custDataLst>
              <p:tags r:id="rId10"/>
            </p:custDataLst>
          </p:nvPr>
        </p:nvSpPr>
        <p:spPr>
          <a:xfrm>
            <a:off x="9631206" y="3732083"/>
            <a:ext cx="288032" cy="307777"/>
          </a:xfrm>
          <a:prstGeom prst="rect">
            <a:avLst/>
          </a:prstGeom>
          <a:noFill/>
          <a:ln>
            <a:solidFill>
              <a:schemeClr val="bg1">
                <a:lumMod val="6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4</a:t>
            </a:r>
          </a:p>
        </p:txBody>
      </p:sp>
      <p:sp>
        <p:nvSpPr>
          <p:cNvPr id="15" name="Textfeld 51"/>
          <p:cNvSpPr txBox="1"/>
          <p:nvPr>
            <p:custDataLst>
              <p:tags r:id="rId11"/>
            </p:custDataLst>
          </p:nvPr>
        </p:nvSpPr>
        <p:spPr>
          <a:xfrm>
            <a:off x="9631206" y="4380155"/>
            <a:ext cx="288032" cy="307777"/>
          </a:xfrm>
          <a:prstGeom prst="rect">
            <a:avLst/>
          </a:prstGeom>
          <a:noFill/>
          <a:ln>
            <a:solidFill>
              <a:schemeClr val="bg1">
                <a:lumMod val="6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5</a:t>
            </a:r>
          </a:p>
        </p:txBody>
      </p:sp>
      <p:sp>
        <p:nvSpPr>
          <p:cNvPr id="16" name="Textfeld 53"/>
          <p:cNvSpPr txBox="1"/>
          <p:nvPr>
            <p:custDataLst>
              <p:tags r:id="rId12"/>
            </p:custDataLst>
          </p:nvPr>
        </p:nvSpPr>
        <p:spPr>
          <a:xfrm>
            <a:off x="9631206" y="4956219"/>
            <a:ext cx="288032" cy="307777"/>
          </a:xfrm>
          <a:prstGeom prst="rect">
            <a:avLst/>
          </a:prstGeom>
          <a:noFill/>
          <a:ln>
            <a:solidFill>
              <a:schemeClr val="bg1">
                <a:lumMod val="6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6</a:t>
            </a:r>
          </a:p>
        </p:txBody>
      </p:sp>
      <p:sp>
        <p:nvSpPr>
          <p:cNvPr id="17" name="Textfeld 55"/>
          <p:cNvSpPr txBox="1"/>
          <p:nvPr>
            <p:custDataLst>
              <p:tags r:id="rId13"/>
            </p:custDataLst>
          </p:nvPr>
        </p:nvSpPr>
        <p:spPr>
          <a:xfrm>
            <a:off x="9631206" y="1643851"/>
            <a:ext cx="288032" cy="307777"/>
          </a:xfrm>
          <a:prstGeom prst="rect">
            <a:avLst/>
          </a:prstGeom>
          <a:noFill/>
          <a:ln>
            <a:no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1</a:t>
            </a:r>
          </a:p>
        </p:txBody>
      </p:sp>
      <p:cxnSp>
        <p:nvCxnSpPr>
          <p:cNvPr id="18" name="Gerade Verbindung 65"/>
          <p:cNvCxnSpPr>
            <a:stCxn id="19" idx="2"/>
          </p:cNvCxnSpPr>
          <p:nvPr>
            <p:custDataLst>
              <p:tags r:id="rId14"/>
            </p:custDataLst>
          </p:nvPr>
        </p:nvCxnSpPr>
        <p:spPr>
          <a:xfrm flipH="1">
            <a:off x="5663952" y="1518998"/>
            <a:ext cx="2455082" cy="700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feld 9"/>
          <p:cNvSpPr txBox="1"/>
          <p:nvPr>
            <p:custDataLst>
              <p:tags r:id="rId15"/>
            </p:custDataLst>
          </p:nvPr>
        </p:nvSpPr>
        <p:spPr>
          <a:xfrm>
            <a:off x="7326946" y="995778"/>
            <a:ext cx="1584176" cy="523220"/>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Paid search results</a:t>
            </a:r>
          </a:p>
        </p:txBody>
      </p:sp>
      <p:cxnSp>
        <p:nvCxnSpPr>
          <p:cNvPr id="20" name="Gerade Verbindung 67"/>
          <p:cNvCxnSpPr>
            <a:stCxn id="21" idx="2"/>
          </p:cNvCxnSpPr>
          <p:nvPr>
            <p:custDataLst>
              <p:tags r:id="rId16"/>
            </p:custDataLst>
          </p:nvPr>
        </p:nvCxnSpPr>
        <p:spPr>
          <a:xfrm rot="5400000">
            <a:off x="9677084" y="1401694"/>
            <a:ext cx="1962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3"/>
          <p:cNvSpPr txBox="1"/>
          <p:nvPr>
            <p:custDataLst>
              <p:tags r:id="rId17"/>
            </p:custDataLst>
          </p:nvPr>
        </p:nvSpPr>
        <p:spPr>
          <a:xfrm>
            <a:off x="9271166" y="995779"/>
            <a:ext cx="1008112"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cs typeface="Times New Roman" pitchFamily="18" charset="0"/>
              </a:rPr>
              <a:t>Rank</a:t>
            </a:r>
          </a:p>
        </p:txBody>
      </p:sp>
      <p:cxnSp>
        <p:nvCxnSpPr>
          <p:cNvPr id="22" name="Gerade Verbindung 72"/>
          <p:cNvCxnSpPr/>
          <p:nvPr>
            <p:custDataLst>
              <p:tags r:id="rId18"/>
            </p:custDataLst>
          </p:nvPr>
        </p:nvCxnSpPr>
        <p:spPr>
          <a:xfrm rot="10800000">
            <a:off x="9329546" y="3290162"/>
            <a:ext cx="294846" cy="987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Gerade Verbindung 73"/>
          <p:cNvCxnSpPr/>
          <p:nvPr>
            <p:custDataLst>
              <p:tags r:id="rId19"/>
            </p:custDataLst>
          </p:nvPr>
        </p:nvCxnSpPr>
        <p:spPr>
          <a:xfrm rot="10800000">
            <a:off x="9336360" y="3866226"/>
            <a:ext cx="294846" cy="987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Gerade Verbindung 74"/>
          <p:cNvCxnSpPr/>
          <p:nvPr>
            <p:custDataLst>
              <p:tags r:id="rId20"/>
            </p:custDataLst>
          </p:nvPr>
        </p:nvCxnSpPr>
        <p:spPr>
          <a:xfrm rot="10800000">
            <a:off x="9336360" y="4514297"/>
            <a:ext cx="294846" cy="987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Gerade Verbindung 75"/>
          <p:cNvCxnSpPr/>
          <p:nvPr>
            <p:custDataLst>
              <p:tags r:id="rId21"/>
            </p:custDataLst>
          </p:nvPr>
        </p:nvCxnSpPr>
        <p:spPr>
          <a:xfrm rot="10800000">
            <a:off x="9336360" y="5090361"/>
            <a:ext cx="294846" cy="9873"/>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L-Form 26"/>
          <p:cNvSpPr/>
          <p:nvPr>
            <p:custDataLst>
              <p:tags r:id="rId22"/>
            </p:custDataLst>
          </p:nvPr>
        </p:nvSpPr>
        <p:spPr bwMode="gray">
          <a:xfrm rot="10800000">
            <a:off x="3143672" y="2219914"/>
            <a:ext cx="6192688" cy="3240360"/>
          </a:xfrm>
          <a:prstGeom prst="corner">
            <a:avLst>
              <a:gd name="adj1" fmla="val 15388"/>
              <a:gd name="adj2" fmla="val 60645"/>
            </a:avLst>
          </a:prstGeom>
          <a:noFill/>
          <a:ln w="28575" algn="ctr">
            <a:solidFill>
              <a:schemeClr val="accent2"/>
            </a:solidFill>
            <a:miter lim="800000"/>
            <a:headEnd/>
            <a:tailEnd/>
          </a:ln>
          <a:effectLst/>
        </p:spPr>
        <p:txBody>
          <a:bodyPr rtlCol="0" anchor="ctr" anchorCtr="1"/>
          <a:lstStyle/>
          <a:p>
            <a:pPr algn="ctr" eaLnBrk="0" hangingPunct="0"/>
            <a:endParaRPr lang="en-US" sz="1600" b="1">
              <a:solidFill>
                <a:schemeClr val="bg1"/>
              </a:solidFill>
              <a:ea typeface="Gulim" pitchFamily="34" charset="-127"/>
            </a:endParaRPr>
          </a:p>
        </p:txBody>
      </p:sp>
      <p:sp>
        <p:nvSpPr>
          <p:cNvPr id="27" name="Legende mit Linie 2 64"/>
          <p:cNvSpPr/>
          <p:nvPr>
            <p:custDataLst>
              <p:tags r:id="rId23"/>
            </p:custDataLst>
          </p:nvPr>
        </p:nvSpPr>
        <p:spPr>
          <a:xfrm>
            <a:off x="9631206" y="1643850"/>
            <a:ext cx="288000" cy="309600"/>
          </a:xfrm>
          <a:prstGeom prst="borderCallout2">
            <a:avLst>
              <a:gd name="adj1" fmla="val 46890"/>
              <a:gd name="adj2" fmla="val -609"/>
              <a:gd name="adj3" fmla="val 47737"/>
              <a:gd name="adj4" fmla="val -223282"/>
              <a:gd name="adj5" fmla="val 287297"/>
              <a:gd name="adj6" fmla="val -95953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8" name="Rechteck 30"/>
          <p:cNvSpPr/>
          <p:nvPr>
            <p:custDataLst>
              <p:tags r:id="rId24"/>
            </p:custDataLst>
          </p:nvPr>
        </p:nvSpPr>
        <p:spPr bwMode="gray">
          <a:xfrm>
            <a:off x="3143672" y="2742523"/>
            <a:ext cx="4206362" cy="2717751"/>
          </a:xfrm>
          <a:prstGeom prst="rect">
            <a:avLst/>
          </a:prstGeom>
          <a:noFill/>
          <a:ln w="28575" algn="ctr">
            <a:solidFill>
              <a:schemeClr val="bg2"/>
            </a:solidFill>
            <a:miter lim="800000"/>
            <a:headEnd/>
            <a:tailEnd/>
          </a:ln>
          <a:effectLst/>
        </p:spPr>
        <p:txBody>
          <a:bodyPr rtlCol="0" anchor="ctr" anchorCtr="1"/>
          <a:lstStyle/>
          <a:p>
            <a:pPr algn="ctr" eaLnBrk="0" hangingPunct="0"/>
            <a:endParaRPr lang="en-US" sz="1600" b="1">
              <a:solidFill>
                <a:schemeClr val="bg1"/>
              </a:solidFill>
              <a:ea typeface="Gulim" pitchFamily="34" charset="-127"/>
            </a:endParaRPr>
          </a:p>
        </p:txBody>
      </p:sp>
      <p:sp>
        <p:nvSpPr>
          <p:cNvPr id="29" name="Title 28"/>
          <p:cNvSpPr>
            <a:spLocks noGrp="1"/>
          </p:cNvSpPr>
          <p:nvPr>
            <p:ph type="title"/>
          </p:nvPr>
        </p:nvSpPr>
        <p:spPr/>
        <p:txBody>
          <a:bodyPr/>
          <a:lstStyle/>
          <a:p>
            <a:r>
              <a:rPr lang="en-US" dirty="0"/>
              <a:t>Search Engine Advertising</a:t>
            </a:r>
          </a:p>
        </p:txBody>
      </p:sp>
      <p:sp>
        <p:nvSpPr>
          <p:cNvPr id="31" name="Footer Placeholder 30"/>
          <p:cNvSpPr>
            <a:spLocks noGrp="1"/>
          </p:cNvSpPr>
          <p:nvPr>
            <p:ph type="ftr" sz="quarter" idx="10"/>
          </p:nvPr>
        </p:nvSpPr>
        <p:spPr/>
        <p:txBody>
          <a:bodyPr/>
          <a:lstStyle/>
          <a:p>
            <a:r>
              <a:rPr lang="en-US"/>
              <a:t>Consumer Search and SEO</a:t>
            </a:r>
            <a:endParaRPr lang="en-US" dirty="0"/>
          </a:p>
        </p:txBody>
      </p:sp>
      <p:sp>
        <p:nvSpPr>
          <p:cNvPr id="2" name="Slide Number Placeholder 1">
            <a:extLst>
              <a:ext uri="{FF2B5EF4-FFF2-40B4-BE49-F238E27FC236}">
                <a16:creationId xmlns:a16="http://schemas.microsoft.com/office/drawing/2014/main" id="{D2095E20-8658-8A4A-BC05-50C3878E0E25}"/>
              </a:ext>
            </a:extLst>
          </p:cNvPr>
          <p:cNvSpPr>
            <a:spLocks noGrp="1"/>
          </p:cNvSpPr>
          <p:nvPr>
            <p:ph type="sldNum" sz="quarter" idx="11"/>
          </p:nvPr>
        </p:nvSpPr>
        <p:spPr/>
        <p:txBody>
          <a:bodyPr/>
          <a:lstStyle/>
          <a:p>
            <a:fld id="{DD253308-F9C5-4FCB-8415-6DEE77C16A35}" type="slidenum">
              <a:rPr lang="en-US" smtClean="0"/>
              <a:pPr/>
              <a:t>13</a:t>
            </a:fld>
            <a:endParaRPr lang="en-US"/>
          </a:p>
        </p:txBody>
      </p:sp>
    </p:spTree>
    <p:extLst>
      <p:ext uri="{BB962C8B-B14F-4D97-AF65-F5344CB8AC3E}">
        <p14:creationId xmlns:p14="http://schemas.microsoft.com/office/powerpoint/2010/main" val="102059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9005-9107-1E4A-B548-2C3FA08D9C1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0DC6E23-054F-3F49-B5B9-A9314EA2F23B}"/>
              </a:ext>
            </a:extLst>
          </p:cNvPr>
          <p:cNvPicPr>
            <a:picLocks noGrp="1" noChangeAspect="1"/>
          </p:cNvPicPr>
          <p:nvPr>
            <p:ph idx="1"/>
          </p:nvPr>
        </p:nvPicPr>
        <p:blipFill>
          <a:blip r:embed="rId2"/>
          <a:stretch>
            <a:fillRect/>
          </a:stretch>
        </p:blipFill>
        <p:spPr>
          <a:xfrm>
            <a:off x="2958055" y="365125"/>
            <a:ext cx="6275889" cy="6492875"/>
          </a:xfrm>
        </p:spPr>
      </p:pic>
    </p:spTree>
    <p:extLst>
      <p:ext uri="{BB962C8B-B14F-4D97-AF65-F5344CB8AC3E}">
        <p14:creationId xmlns:p14="http://schemas.microsoft.com/office/powerpoint/2010/main" val="962746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621F-F523-6847-8425-ED4FCEF5714B}"/>
              </a:ext>
            </a:extLst>
          </p:cNvPr>
          <p:cNvSpPr>
            <a:spLocks noGrp="1"/>
          </p:cNvSpPr>
          <p:nvPr>
            <p:ph type="title"/>
          </p:nvPr>
        </p:nvSpPr>
        <p:spPr/>
        <p:txBody>
          <a:bodyPr/>
          <a:lstStyle/>
          <a:p>
            <a:r>
              <a:rPr lang="en-US" dirty="0"/>
              <a:t>Search Jargon</a:t>
            </a:r>
          </a:p>
        </p:txBody>
      </p:sp>
      <p:sp>
        <p:nvSpPr>
          <p:cNvPr id="3" name="Content Placeholder 2">
            <a:extLst>
              <a:ext uri="{FF2B5EF4-FFF2-40B4-BE49-F238E27FC236}">
                <a16:creationId xmlns:a16="http://schemas.microsoft.com/office/drawing/2014/main" id="{E5633085-30C4-8D43-AA5F-59A2265DE8E2}"/>
              </a:ext>
            </a:extLst>
          </p:cNvPr>
          <p:cNvSpPr>
            <a:spLocks noGrp="1"/>
          </p:cNvSpPr>
          <p:nvPr>
            <p:ph idx="1"/>
          </p:nvPr>
        </p:nvSpPr>
        <p:spPr/>
        <p:txBody>
          <a:bodyPr/>
          <a:lstStyle/>
          <a:p>
            <a:pPr marL="514350" indent="-514350">
              <a:buFont typeface="+mj-lt"/>
              <a:buAutoNum type="arabicPeriod"/>
            </a:pPr>
            <a:r>
              <a:rPr lang="en-US" dirty="0"/>
              <a:t>Rank</a:t>
            </a:r>
          </a:p>
          <a:p>
            <a:pPr marL="514350" indent="-514350">
              <a:buFont typeface="+mj-lt"/>
              <a:buAutoNum type="arabicPeriod"/>
            </a:pPr>
            <a:r>
              <a:rPr lang="en-US" dirty="0"/>
              <a:t>Impression</a:t>
            </a:r>
          </a:p>
          <a:p>
            <a:pPr marL="514350" indent="-514350">
              <a:buFont typeface="+mj-lt"/>
              <a:buAutoNum type="arabicPeriod"/>
            </a:pPr>
            <a:r>
              <a:rPr lang="en-US" dirty="0"/>
              <a:t>Click</a:t>
            </a:r>
          </a:p>
          <a:p>
            <a:pPr marL="514350" indent="-514350">
              <a:buFont typeface="+mj-lt"/>
              <a:buAutoNum type="arabicPeriod"/>
            </a:pPr>
            <a:r>
              <a:rPr lang="en-US" dirty="0"/>
              <a:t>Conversion</a:t>
            </a:r>
          </a:p>
          <a:p>
            <a:pPr marL="514350" indent="-514350">
              <a:buFont typeface="+mj-lt"/>
              <a:buAutoNum type="arabicPeriod"/>
            </a:pPr>
            <a:r>
              <a:rPr lang="en-US" dirty="0"/>
              <a:t>Click through rate (CTR)</a:t>
            </a:r>
          </a:p>
          <a:p>
            <a:pPr marL="514350" indent="-514350">
              <a:buFont typeface="+mj-lt"/>
              <a:buAutoNum type="arabicPeriod"/>
            </a:pPr>
            <a:r>
              <a:rPr lang="en-US" dirty="0"/>
              <a:t>Bounce Rate (Q: what does it measure?)</a:t>
            </a:r>
          </a:p>
        </p:txBody>
      </p:sp>
      <p:sp>
        <p:nvSpPr>
          <p:cNvPr id="4" name="Footer Placeholder 3">
            <a:extLst>
              <a:ext uri="{FF2B5EF4-FFF2-40B4-BE49-F238E27FC236}">
                <a16:creationId xmlns:a16="http://schemas.microsoft.com/office/drawing/2014/main" id="{264163C4-9385-2340-889E-6B451747D11C}"/>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33CD87C2-B142-1545-BF8C-A79D60BFC44A}"/>
              </a:ext>
            </a:extLst>
          </p:cNvPr>
          <p:cNvSpPr>
            <a:spLocks noGrp="1"/>
          </p:cNvSpPr>
          <p:nvPr>
            <p:ph type="sldNum" sz="quarter" idx="11"/>
          </p:nvPr>
        </p:nvSpPr>
        <p:spPr/>
        <p:txBody>
          <a:bodyPr/>
          <a:lstStyle/>
          <a:p>
            <a:fld id="{DD253308-F9C5-4FCB-8415-6DEE77C16A35}" type="slidenum">
              <a:rPr lang="en-US" smtClean="0"/>
              <a:pPr/>
              <a:t>15</a:t>
            </a:fld>
            <a:endParaRPr lang="en-US"/>
          </a:p>
        </p:txBody>
      </p:sp>
    </p:spTree>
    <p:extLst>
      <p:ext uri="{BB962C8B-B14F-4D97-AF65-F5344CB8AC3E}">
        <p14:creationId xmlns:p14="http://schemas.microsoft.com/office/powerpoint/2010/main" val="3370235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25AF-6245-3340-8D74-AF66B32574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FAFBAD-6249-E243-942A-679B9E8E84A1}"/>
              </a:ext>
            </a:extLst>
          </p:cNvPr>
          <p:cNvSpPr>
            <a:spLocks noGrp="1"/>
          </p:cNvSpPr>
          <p:nvPr>
            <p:ph idx="1"/>
          </p:nvPr>
        </p:nvSpPr>
        <p:spPr/>
        <p:txBody>
          <a:bodyPr>
            <a:normAutofit/>
          </a:bodyPr>
          <a:lstStyle/>
          <a:p>
            <a:endParaRPr lang="en-US" sz="3200" dirty="0"/>
          </a:p>
          <a:p>
            <a:endParaRPr lang="en-US" sz="3200" dirty="0"/>
          </a:p>
          <a:p>
            <a:endParaRPr lang="en-US" sz="3200" dirty="0"/>
          </a:p>
          <a:p>
            <a:pPr algn="ctr"/>
            <a:r>
              <a:rPr lang="en-US" sz="3200" dirty="0"/>
              <a:t>Why would companies care about appearing higher on Google search results?</a:t>
            </a:r>
          </a:p>
        </p:txBody>
      </p:sp>
      <p:sp>
        <p:nvSpPr>
          <p:cNvPr id="4" name="Footer Placeholder 3">
            <a:extLst>
              <a:ext uri="{FF2B5EF4-FFF2-40B4-BE49-F238E27FC236}">
                <a16:creationId xmlns:a16="http://schemas.microsoft.com/office/drawing/2014/main" id="{A3A18880-26F5-E34E-BAF8-E038EED1C5CC}"/>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FA7BCCF7-C527-4846-B740-BB6AE312DD9B}"/>
              </a:ext>
            </a:extLst>
          </p:cNvPr>
          <p:cNvSpPr>
            <a:spLocks noGrp="1"/>
          </p:cNvSpPr>
          <p:nvPr>
            <p:ph type="sldNum" sz="quarter" idx="11"/>
          </p:nvPr>
        </p:nvSpPr>
        <p:spPr/>
        <p:txBody>
          <a:bodyPr/>
          <a:lstStyle/>
          <a:p>
            <a:fld id="{DD253308-F9C5-4FCB-8415-6DEE77C16A35}" type="slidenum">
              <a:rPr lang="en-US" smtClean="0"/>
              <a:pPr/>
              <a:t>16</a:t>
            </a:fld>
            <a:endParaRPr lang="en-US"/>
          </a:p>
        </p:txBody>
      </p:sp>
    </p:spTree>
    <p:extLst>
      <p:ext uri="{BB962C8B-B14F-4D97-AF65-F5344CB8AC3E}">
        <p14:creationId xmlns:p14="http://schemas.microsoft.com/office/powerpoint/2010/main" val="211454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Organic CTR</a:t>
            </a:r>
          </a:p>
        </p:txBody>
      </p:sp>
      <p:sp>
        <p:nvSpPr>
          <p:cNvPr id="3" name="Content Placeholder 2">
            <a:extLst>
              <a:ext uri="{FF2B5EF4-FFF2-40B4-BE49-F238E27FC236}">
                <a16:creationId xmlns:a16="http://schemas.microsoft.com/office/drawing/2014/main" id="{CEBF8FC6-CAA1-774D-B4CE-68EAFC105E9A}"/>
              </a:ext>
            </a:extLst>
          </p:cNvPr>
          <p:cNvSpPr>
            <a:spLocks noGrp="1"/>
          </p:cNvSpPr>
          <p:nvPr>
            <p:ph idx="1"/>
          </p:nvPr>
        </p:nvSpPr>
        <p:spPr/>
        <p:txBody>
          <a:bodyPr/>
          <a:lstStyle/>
          <a:p>
            <a:endParaRPr lang="en-US"/>
          </a:p>
        </p:txBody>
      </p:sp>
      <p:sp>
        <p:nvSpPr>
          <p:cNvPr id="7" name="Footer Placeholder 6"/>
          <p:cNvSpPr>
            <a:spLocks noGrp="1"/>
          </p:cNvSpPr>
          <p:nvPr>
            <p:ph type="ftr" sz="quarter" idx="10"/>
          </p:nvPr>
        </p:nvSpPr>
        <p:spPr/>
        <p:txBody>
          <a:bodyPr/>
          <a:lstStyle/>
          <a:p>
            <a:r>
              <a:rPr lang="en-US"/>
              <a:t>Consumer Search and SEO</a:t>
            </a:r>
            <a:endParaRPr lang="en-US" dirty="0"/>
          </a:p>
        </p:txBody>
      </p:sp>
      <p:pic>
        <p:nvPicPr>
          <p:cNvPr id="5" name="Picture 4"/>
          <p:cNvPicPr>
            <a:picLocks noChangeAspect="1"/>
          </p:cNvPicPr>
          <p:nvPr/>
        </p:nvPicPr>
        <p:blipFill>
          <a:blip r:embed="rId3"/>
          <a:stretch>
            <a:fillRect/>
          </a:stretch>
        </p:blipFill>
        <p:spPr>
          <a:xfrm>
            <a:off x="1524000" y="1282700"/>
            <a:ext cx="9144000" cy="4281854"/>
          </a:xfrm>
          <a:prstGeom prst="rect">
            <a:avLst/>
          </a:prstGeom>
        </p:spPr>
      </p:pic>
      <p:sp>
        <p:nvSpPr>
          <p:cNvPr id="6" name="TextBox 5"/>
          <p:cNvSpPr txBox="1"/>
          <p:nvPr/>
        </p:nvSpPr>
        <p:spPr>
          <a:xfrm>
            <a:off x="1524001" y="6168571"/>
            <a:ext cx="2035045" cy="369332"/>
          </a:xfrm>
          <a:prstGeom prst="rect">
            <a:avLst/>
          </a:prstGeom>
          <a:noFill/>
        </p:spPr>
        <p:txBody>
          <a:bodyPr wrap="none" rtlCol="0">
            <a:spAutoFit/>
          </a:bodyPr>
          <a:lstStyle/>
          <a:p>
            <a:r>
              <a:rPr lang="en-US" dirty="0">
                <a:latin typeface="Open Sans"/>
                <a:cs typeface="Open Sans"/>
              </a:rPr>
              <a:t>Source: </a:t>
            </a:r>
            <a:r>
              <a:rPr lang="en-US" dirty="0" err="1">
                <a:latin typeface="Open Sans"/>
                <a:cs typeface="Open Sans"/>
              </a:rPr>
              <a:t>moz.com</a:t>
            </a:r>
            <a:endParaRPr lang="en-US" dirty="0">
              <a:latin typeface="Open Sans"/>
              <a:cs typeface="Open Sans"/>
            </a:endParaRPr>
          </a:p>
        </p:txBody>
      </p:sp>
      <p:sp>
        <p:nvSpPr>
          <p:cNvPr id="4" name="Slide Number Placeholder 3">
            <a:extLst>
              <a:ext uri="{FF2B5EF4-FFF2-40B4-BE49-F238E27FC236}">
                <a16:creationId xmlns:a16="http://schemas.microsoft.com/office/drawing/2014/main" id="{E2E1B979-6627-C44B-93F0-5A2F20EACD3C}"/>
              </a:ext>
            </a:extLst>
          </p:cNvPr>
          <p:cNvSpPr>
            <a:spLocks noGrp="1"/>
          </p:cNvSpPr>
          <p:nvPr>
            <p:ph type="sldNum" sz="quarter" idx="11"/>
          </p:nvPr>
        </p:nvSpPr>
        <p:spPr/>
        <p:txBody>
          <a:bodyPr/>
          <a:lstStyle/>
          <a:p>
            <a:fld id="{DD253308-F9C5-4FCB-8415-6DEE77C16A35}" type="slidenum">
              <a:rPr lang="en-US" smtClean="0"/>
              <a:pPr/>
              <a:t>17</a:t>
            </a:fld>
            <a:endParaRPr lang="en-US"/>
          </a:p>
        </p:txBody>
      </p:sp>
    </p:spTree>
    <p:extLst>
      <p:ext uri="{BB962C8B-B14F-4D97-AF65-F5344CB8AC3E}">
        <p14:creationId xmlns:p14="http://schemas.microsoft.com/office/powerpoint/2010/main" val="97618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“Golden Triangle”</a:t>
            </a:r>
          </a:p>
        </p:txBody>
      </p:sp>
      <p:sp>
        <p:nvSpPr>
          <p:cNvPr id="4" name="Content Placeholder 3">
            <a:extLst>
              <a:ext uri="{FF2B5EF4-FFF2-40B4-BE49-F238E27FC236}">
                <a16:creationId xmlns:a16="http://schemas.microsoft.com/office/drawing/2014/main" id="{13011C34-AE50-B34A-8301-E61445AEA5C3}"/>
              </a:ext>
            </a:extLst>
          </p:cNvPr>
          <p:cNvSpPr>
            <a:spLocks noGrp="1"/>
          </p:cNvSpPr>
          <p:nvPr>
            <p:ph idx="1"/>
          </p:nvPr>
        </p:nvSpPr>
        <p:spPr/>
        <p:txBody>
          <a:bodyPr/>
          <a:lstStyle/>
          <a:p>
            <a:endParaRPr lang="en-US"/>
          </a:p>
        </p:txBody>
      </p:sp>
      <p:sp>
        <p:nvSpPr>
          <p:cNvPr id="3" name="Footer Placeholder 2"/>
          <p:cNvSpPr>
            <a:spLocks noGrp="1"/>
          </p:cNvSpPr>
          <p:nvPr>
            <p:ph type="ftr" sz="quarter" idx="10"/>
          </p:nvPr>
        </p:nvSpPr>
        <p:spPr/>
        <p:txBody>
          <a:bodyPr/>
          <a:lstStyle/>
          <a:p>
            <a:r>
              <a:rPr lang="en-US"/>
              <a:t>Consumer Search and SEO</a:t>
            </a:r>
            <a:endParaRPr lang="en-US" dirty="0"/>
          </a:p>
        </p:txBody>
      </p:sp>
      <p:pic>
        <p:nvPicPr>
          <p:cNvPr id="5" name="Picture 4"/>
          <p:cNvPicPr>
            <a:picLocks noChangeAspect="1"/>
          </p:cNvPicPr>
          <p:nvPr/>
        </p:nvPicPr>
        <p:blipFill>
          <a:blip r:embed="rId2"/>
          <a:stretch>
            <a:fillRect/>
          </a:stretch>
        </p:blipFill>
        <p:spPr>
          <a:xfrm>
            <a:off x="2848303" y="1442614"/>
            <a:ext cx="6808076" cy="4581836"/>
          </a:xfrm>
          <a:prstGeom prst="rect">
            <a:avLst/>
          </a:prstGeom>
        </p:spPr>
      </p:pic>
      <p:sp>
        <p:nvSpPr>
          <p:cNvPr id="6" name="TextBox 5"/>
          <p:cNvSpPr txBox="1"/>
          <p:nvPr/>
        </p:nvSpPr>
        <p:spPr>
          <a:xfrm>
            <a:off x="2209801" y="6125228"/>
            <a:ext cx="2031325" cy="369332"/>
          </a:xfrm>
          <a:prstGeom prst="rect">
            <a:avLst/>
          </a:prstGeom>
          <a:noFill/>
        </p:spPr>
        <p:txBody>
          <a:bodyPr wrap="none" rtlCol="0">
            <a:spAutoFit/>
          </a:bodyPr>
          <a:lstStyle/>
          <a:p>
            <a:r>
              <a:rPr lang="en-US" dirty="0"/>
              <a:t>Source: </a:t>
            </a:r>
            <a:r>
              <a:rPr lang="en-US" dirty="0" err="1"/>
              <a:t>Mediative</a:t>
            </a:r>
            <a:endParaRPr lang="en-US" dirty="0"/>
          </a:p>
        </p:txBody>
      </p:sp>
      <p:sp>
        <p:nvSpPr>
          <p:cNvPr id="7" name="Slide Number Placeholder 6">
            <a:extLst>
              <a:ext uri="{FF2B5EF4-FFF2-40B4-BE49-F238E27FC236}">
                <a16:creationId xmlns:a16="http://schemas.microsoft.com/office/drawing/2014/main" id="{1D4B3EA9-4337-6641-B310-D79587937F39}"/>
              </a:ext>
            </a:extLst>
          </p:cNvPr>
          <p:cNvSpPr>
            <a:spLocks noGrp="1"/>
          </p:cNvSpPr>
          <p:nvPr>
            <p:ph type="sldNum" sz="quarter" idx="11"/>
          </p:nvPr>
        </p:nvSpPr>
        <p:spPr/>
        <p:txBody>
          <a:bodyPr/>
          <a:lstStyle/>
          <a:p>
            <a:fld id="{DD253308-F9C5-4FCB-8415-6DEE77C16A35}" type="slidenum">
              <a:rPr lang="en-US" smtClean="0"/>
              <a:pPr/>
              <a:t>18</a:t>
            </a:fld>
            <a:endParaRPr lang="en-US"/>
          </a:p>
        </p:txBody>
      </p:sp>
    </p:spTree>
    <p:extLst>
      <p:ext uri="{BB962C8B-B14F-4D97-AF65-F5344CB8AC3E}">
        <p14:creationId xmlns:p14="http://schemas.microsoft.com/office/powerpoint/2010/main" val="3915738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699D-6501-FF04-44BE-15B856B02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16A0F-8593-AAD3-4FCF-AF95C4296A94}"/>
              </a:ext>
            </a:extLst>
          </p:cNvPr>
          <p:cNvSpPr>
            <a:spLocks noGrp="1"/>
          </p:cNvSpPr>
          <p:nvPr>
            <p:ph type="title"/>
          </p:nvPr>
        </p:nvSpPr>
        <p:spPr/>
        <p:txBody>
          <a:bodyPr/>
          <a:lstStyle/>
          <a:p>
            <a:r>
              <a:rPr lang="en-US" dirty="0"/>
              <a:t>In-class Task</a:t>
            </a:r>
          </a:p>
        </p:txBody>
      </p:sp>
      <p:sp>
        <p:nvSpPr>
          <p:cNvPr id="3" name="Content Placeholder 2">
            <a:extLst>
              <a:ext uri="{FF2B5EF4-FFF2-40B4-BE49-F238E27FC236}">
                <a16:creationId xmlns:a16="http://schemas.microsoft.com/office/drawing/2014/main" id="{17D7F19D-5732-4C07-3207-7E2864EB08C7}"/>
              </a:ext>
            </a:extLst>
          </p:cNvPr>
          <p:cNvSpPr>
            <a:spLocks noGrp="1"/>
          </p:cNvSpPr>
          <p:nvPr>
            <p:ph idx="1"/>
          </p:nvPr>
        </p:nvSpPr>
        <p:spPr/>
        <p:txBody>
          <a:bodyPr>
            <a:normAutofit/>
          </a:bodyPr>
          <a:lstStyle/>
          <a:p>
            <a:endParaRPr lang="en-US" sz="3200" dirty="0"/>
          </a:p>
          <a:p>
            <a:endParaRPr lang="en-US" sz="3200" dirty="0"/>
          </a:p>
          <a:p>
            <a:endParaRPr lang="en-US" sz="3200" dirty="0"/>
          </a:p>
          <a:p>
            <a:pPr algn="ctr"/>
            <a:r>
              <a:rPr lang="en-US" sz="3200" dirty="0"/>
              <a:t>Find a keyword that leads to the most and least number of sponsored ad on the first page of Google.</a:t>
            </a:r>
          </a:p>
        </p:txBody>
      </p:sp>
      <p:sp>
        <p:nvSpPr>
          <p:cNvPr id="4" name="Footer Placeholder 3">
            <a:extLst>
              <a:ext uri="{FF2B5EF4-FFF2-40B4-BE49-F238E27FC236}">
                <a16:creationId xmlns:a16="http://schemas.microsoft.com/office/drawing/2014/main" id="{99779C65-3F11-F4EB-0BAA-21D1F4EA98B9}"/>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2D241D58-0FA8-73FE-B56D-B20C93F0A0FF}"/>
              </a:ext>
            </a:extLst>
          </p:cNvPr>
          <p:cNvSpPr>
            <a:spLocks noGrp="1"/>
          </p:cNvSpPr>
          <p:nvPr>
            <p:ph type="sldNum" sz="quarter" idx="11"/>
          </p:nvPr>
        </p:nvSpPr>
        <p:spPr/>
        <p:txBody>
          <a:bodyPr/>
          <a:lstStyle/>
          <a:p>
            <a:fld id="{DD253308-F9C5-4FCB-8415-6DEE77C16A35}" type="slidenum">
              <a:rPr lang="en-US" smtClean="0"/>
              <a:pPr/>
              <a:t>19</a:t>
            </a:fld>
            <a:endParaRPr lang="en-US"/>
          </a:p>
        </p:txBody>
      </p:sp>
    </p:spTree>
    <p:extLst>
      <p:ext uri="{BB962C8B-B14F-4D97-AF65-F5344CB8AC3E}">
        <p14:creationId xmlns:p14="http://schemas.microsoft.com/office/powerpoint/2010/main" val="91261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Content Placeholder 3"/>
          <p:cNvSpPr>
            <a:spLocks noGrp="1"/>
          </p:cNvSpPr>
          <p:nvPr>
            <p:ph idx="1"/>
          </p:nvPr>
        </p:nvSpPr>
        <p:spPr/>
        <p:txBody>
          <a:bodyPr>
            <a:normAutofit/>
          </a:bodyPr>
          <a:lstStyle/>
          <a:p>
            <a:endParaRPr lang="en-US" dirty="0"/>
          </a:p>
          <a:p>
            <a:r>
              <a:rPr lang="en-US" dirty="0"/>
              <a:t>How consumers search</a:t>
            </a:r>
          </a:p>
          <a:p>
            <a:endParaRPr lang="en-US" dirty="0"/>
          </a:p>
          <a:p>
            <a:r>
              <a:rPr lang="en-US" dirty="0"/>
              <a:t>How search engines work</a:t>
            </a:r>
          </a:p>
          <a:p>
            <a:endParaRPr lang="en-US" dirty="0"/>
          </a:p>
          <a:p>
            <a:r>
              <a:rPr lang="en-US" dirty="0"/>
              <a:t>Search Engine Optimization (SEO)</a:t>
            </a:r>
          </a:p>
          <a:p>
            <a:endParaRPr lang="en-US" dirty="0"/>
          </a:p>
        </p:txBody>
      </p:sp>
      <p:sp>
        <p:nvSpPr>
          <p:cNvPr id="3" name="Footer Placeholder 2"/>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131B34F2-3856-A14D-875E-5A744A679F83}"/>
              </a:ext>
            </a:extLst>
          </p:cNvPr>
          <p:cNvSpPr>
            <a:spLocks noGrp="1"/>
          </p:cNvSpPr>
          <p:nvPr>
            <p:ph type="sldNum" sz="quarter" idx="11"/>
          </p:nvPr>
        </p:nvSpPr>
        <p:spPr/>
        <p:txBody>
          <a:bodyPr/>
          <a:lstStyle/>
          <a:p>
            <a:fld id="{DD253308-F9C5-4FCB-8415-6DEE77C16A35}" type="slidenum">
              <a:rPr lang="en-US" smtClean="0"/>
              <a:pPr/>
              <a:t>2</a:t>
            </a:fld>
            <a:endParaRPr lang="en-US"/>
          </a:p>
        </p:txBody>
      </p:sp>
    </p:spTree>
    <p:extLst>
      <p:ext uri="{BB962C8B-B14F-4D97-AF65-F5344CB8AC3E}">
        <p14:creationId xmlns:p14="http://schemas.microsoft.com/office/powerpoint/2010/main" val="89425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2D079-AE7E-0F28-465E-1001A52FC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BE7EA-B1A9-7FB2-1360-0956F2E352F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7E232BF-FE16-1E9F-1D05-E9D842FECF21}"/>
              </a:ext>
            </a:extLst>
          </p:cNvPr>
          <p:cNvSpPr>
            <a:spLocks noGrp="1"/>
          </p:cNvSpPr>
          <p:nvPr>
            <p:ph idx="1"/>
          </p:nvPr>
        </p:nvSpPr>
        <p:spPr/>
        <p:txBody>
          <a:bodyPr>
            <a:normAutofit/>
          </a:bodyPr>
          <a:lstStyle/>
          <a:p>
            <a:endParaRPr lang="en-US" sz="3200" dirty="0"/>
          </a:p>
          <a:p>
            <a:endParaRPr lang="en-US" sz="3200" dirty="0"/>
          </a:p>
          <a:p>
            <a:endParaRPr lang="en-US" sz="3200" dirty="0"/>
          </a:p>
          <a:p>
            <a:pPr marL="0" indent="0" algn="ctr">
              <a:buNone/>
            </a:pPr>
            <a:r>
              <a:rPr lang="en-US" sz="4400" dirty="0"/>
              <a:t>Search Engine Optimization (SEO)</a:t>
            </a:r>
          </a:p>
        </p:txBody>
      </p:sp>
      <p:sp>
        <p:nvSpPr>
          <p:cNvPr id="4" name="Footer Placeholder 3">
            <a:extLst>
              <a:ext uri="{FF2B5EF4-FFF2-40B4-BE49-F238E27FC236}">
                <a16:creationId xmlns:a16="http://schemas.microsoft.com/office/drawing/2014/main" id="{5317EC3C-311F-1B7D-3E59-7FCB856EDC85}"/>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1D783347-E7E0-946D-CA56-2813D96E29D2}"/>
              </a:ext>
            </a:extLst>
          </p:cNvPr>
          <p:cNvSpPr>
            <a:spLocks noGrp="1"/>
          </p:cNvSpPr>
          <p:nvPr>
            <p:ph type="sldNum" sz="quarter" idx="11"/>
          </p:nvPr>
        </p:nvSpPr>
        <p:spPr/>
        <p:txBody>
          <a:bodyPr/>
          <a:lstStyle/>
          <a:p>
            <a:fld id="{DD253308-F9C5-4FCB-8415-6DEE77C16A35}" type="slidenum">
              <a:rPr lang="en-US" smtClean="0"/>
              <a:pPr/>
              <a:t>20</a:t>
            </a:fld>
            <a:endParaRPr lang="en-US"/>
          </a:p>
        </p:txBody>
      </p:sp>
    </p:spTree>
    <p:extLst>
      <p:ext uri="{BB962C8B-B14F-4D97-AF65-F5344CB8AC3E}">
        <p14:creationId xmlns:p14="http://schemas.microsoft.com/office/powerpoint/2010/main" val="1097569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350C-CF7D-2478-0037-EA41F44B5A5D}"/>
              </a:ext>
            </a:extLst>
          </p:cNvPr>
          <p:cNvSpPr>
            <a:spLocks noGrp="1"/>
          </p:cNvSpPr>
          <p:nvPr>
            <p:ph type="title"/>
          </p:nvPr>
        </p:nvSpPr>
        <p:spPr/>
        <p:txBody>
          <a:bodyPr/>
          <a:lstStyle/>
          <a:p>
            <a:endParaRPr lang="en-US"/>
          </a:p>
        </p:txBody>
      </p:sp>
      <p:pic>
        <p:nvPicPr>
          <p:cNvPr id="4" name="Online Media 3" descr="SEO In 5 Minutes | What Is SEO And How Does It Work | SEO Explained | SEO Tutorial | Simplilearn">
            <a:hlinkClick r:id="" action="ppaction://media"/>
            <a:extLst>
              <a:ext uri="{FF2B5EF4-FFF2-40B4-BE49-F238E27FC236}">
                <a16:creationId xmlns:a16="http://schemas.microsoft.com/office/drawing/2014/main" id="{6BFF3FF6-48C4-1B7D-74B1-61064E83B905}"/>
              </a:ext>
            </a:extLst>
          </p:cNvPr>
          <p:cNvPicPr>
            <a:picLocks noGrp="1" noRot="1" noChangeAspect="1"/>
          </p:cNvPicPr>
          <p:nvPr>
            <p:ph idx="1"/>
            <a:videoFile r:link="rId1"/>
          </p:nvPr>
        </p:nvPicPr>
        <p:blipFill>
          <a:blip r:embed="rId3"/>
          <a:stretch>
            <a:fillRect/>
          </a:stretch>
        </p:blipFill>
        <p:spPr>
          <a:xfrm>
            <a:off x="838200" y="365125"/>
            <a:ext cx="10515600" cy="5941716"/>
          </a:xfrm>
          <a:prstGeom prst="rect">
            <a:avLst/>
          </a:prstGeom>
        </p:spPr>
      </p:pic>
      <p:sp>
        <p:nvSpPr>
          <p:cNvPr id="5" name="Footer Placeholder 3">
            <a:extLst>
              <a:ext uri="{FF2B5EF4-FFF2-40B4-BE49-F238E27FC236}">
                <a16:creationId xmlns:a16="http://schemas.microsoft.com/office/drawing/2014/main" id="{A73B6466-4B54-A5F4-1766-32A92477314B}"/>
              </a:ext>
            </a:extLst>
          </p:cNvPr>
          <p:cNvSpPr txBox="1">
            <a:spLocks/>
          </p:cNvSpPr>
          <p:nvPr/>
        </p:nvSpPr>
        <p:spPr>
          <a:xfrm>
            <a:off x="182218" y="6406046"/>
            <a:ext cx="496625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https://</a:t>
            </a:r>
            <a:r>
              <a:rPr lang="en-US" dirty="0" err="1"/>
              <a:t>www.youtube.com</a:t>
            </a:r>
            <a:r>
              <a:rPr lang="en-US" dirty="0"/>
              <a:t>/</a:t>
            </a:r>
            <a:r>
              <a:rPr lang="en-US" dirty="0" err="1"/>
              <a:t>watch?v</a:t>
            </a:r>
            <a:r>
              <a:rPr lang="en-US" dirty="0"/>
              <a:t>=MYE6T_gd7H0</a:t>
            </a:r>
          </a:p>
        </p:txBody>
      </p:sp>
    </p:spTree>
    <p:extLst>
      <p:ext uri="{BB962C8B-B14F-4D97-AF65-F5344CB8AC3E}">
        <p14:creationId xmlns:p14="http://schemas.microsoft.com/office/powerpoint/2010/main" val="11713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E92D-C00F-2543-8D9E-A93733FFE1C9}"/>
              </a:ext>
            </a:extLst>
          </p:cNvPr>
          <p:cNvSpPr>
            <a:spLocks noGrp="1"/>
          </p:cNvSpPr>
          <p:nvPr>
            <p:ph type="title"/>
          </p:nvPr>
        </p:nvSpPr>
        <p:spPr/>
        <p:txBody>
          <a:bodyPr/>
          <a:lstStyle/>
          <a:p>
            <a:r>
              <a:rPr lang="en-US" dirty="0"/>
              <a:t>Search Engine Optimization (SEO)</a:t>
            </a:r>
          </a:p>
        </p:txBody>
      </p:sp>
      <p:sp>
        <p:nvSpPr>
          <p:cNvPr id="3" name="Content Placeholder 2">
            <a:extLst>
              <a:ext uri="{FF2B5EF4-FFF2-40B4-BE49-F238E27FC236}">
                <a16:creationId xmlns:a16="http://schemas.microsoft.com/office/drawing/2014/main" id="{91863834-4B73-6442-95C5-CE86E5E55FBA}"/>
              </a:ext>
            </a:extLst>
          </p:cNvPr>
          <p:cNvSpPr>
            <a:spLocks noGrp="1"/>
          </p:cNvSpPr>
          <p:nvPr>
            <p:ph idx="1"/>
          </p:nvPr>
        </p:nvSpPr>
        <p:spPr/>
        <p:txBody>
          <a:bodyPr>
            <a:normAutofit/>
          </a:bodyPr>
          <a:lstStyle/>
          <a:p>
            <a:pPr marL="514350" indent="-514350">
              <a:buFont typeface="+mj-lt"/>
              <a:buAutoNum type="arabicPeriod"/>
            </a:pPr>
            <a:r>
              <a:rPr lang="en-US" sz="3200" dirty="0"/>
              <a:t>Incoming Links (PageRank)</a:t>
            </a:r>
          </a:p>
          <a:p>
            <a:pPr marL="514350" indent="-514350">
              <a:buFont typeface="+mj-lt"/>
              <a:buAutoNum type="arabicPeriod"/>
            </a:pPr>
            <a:r>
              <a:rPr lang="en-US" sz="3200" dirty="0"/>
              <a:t>Relevant Content (Keyword Research)</a:t>
            </a:r>
          </a:p>
          <a:p>
            <a:pPr marL="514350" indent="-514350">
              <a:buFont typeface="+mj-lt"/>
              <a:buAutoNum type="arabicPeriod"/>
            </a:pPr>
            <a:r>
              <a:rPr lang="en-US" sz="3200" dirty="0"/>
              <a:t>Fast / Updated</a:t>
            </a:r>
          </a:p>
          <a:p>
            <a:pPr marL="514350" indent="-514350">
              <a:buFont typeface="+mj-lt"/>
              <a:buAutoNum type="arabicPeriod"/>
            </a:pPr>
            <a:r>
              <a:rPr lang="en-US" sz="3200" dirty="0"/>
              <a:t>Technical Structure (Google SEO Guide)</a:t>
            </a:r>
          </a:p>
          <a:p>
            <a:pPr marL="514350" indent="-514350">
              <a:buFont typeface="+mj-lt"/>
              <a:buAutoNum type="arabicPeriod"/>
            </a:pPr>
            <a:r>
              <a:rPr lang="en-US" sz="3200" dirty="0"/>
              <a:t>Mobile Optimized</a:t>
            </a:r>
          </a:p>
          <a:p>
            <a:pPr marL="514350" indent="-514350">
              <a:buFont typeface="+mj-lt"/>
              <a:buAutoNum type="arabicPeriod"/>
            </a:pPr>
            <a:r>
              <a:rPr lang="en-US" sz="3200" dirty="0"/>
              <a:t>Local First</a:t>
            </a:r>
          </a:p>
        </p:txBody>
      </p:sp>
      <p:sp>
        <p:nvSpPr>
          <p:cNvPr id="4" name="Footer Placeholder 3">
            <a:extLst>
              <a:ext uri="{FF2B5EF4-FFF2-40B4-BE49-F238E27FC236}">
                <a16:creationId xmlns:a16="http://schemas.microsoft.com/office/drawing/2014/main" id="{8C0AB805-3670-2343-9686-B46F98AC9EFA}"/>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21EDF4E2-D8A9-2A49-B70C-4CBE15A35BE7}"/>
              </a:ext>
            </a:extLst>
          </p:cNvPr>
          <p:cNvSpPr>
            <a:spLocks noGrp="1"/>
          </p:cNvSpPr>
          <p:nvPr>
            <p:ph type="sldNum" sz="quarter" idx="11"/>
          </p:nvPr>
        </p:nvSpPr>
        <p:spPr/>
        <p:txBody>
          <a:bodyPr/>
          <a:lstStyle/>
          <a:p>
            <a:fld id="{DD253308-F9C5-4FCB-8415-6DEE77C16A35}" type="slidenum">
              <a:rPr lang="en-US" smtClean="0"/>
              <a:pPr/>
              <a:t>22</a:t>
            </a:fld>
            <a:endParaRPr lang="en-US"/>
          </a:p>
        </p:txBody>
      </p:sp>
    </p:spTree>
    <p:extLst>
      <p:ext uri="{BB962C8B-B14F-4D97-AF65-F5344CB8AC3E}">
        <p14:creationId xmlns:p14="http://schemas.microsoft.com/office/powerpoint/2010/main" val="364549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F9E2-C4DF-D54C-88F7-1E62C3570F9C}"/>
              </a:ext>
            </a:extLst>
          </p:cNvPr>
          <p:cNvSpPr>
            <a:spLocks noGrp="1"/>
          </p:cNvSpPr>
          <p:nvPr>
            <p:ph type="title"/>
          </p:nvPr>
        </p:nvSpPr>
        <p:spPr/>
        <p:txBody>
          <a:bodyPr/>
          <a:lstStyle/>
          <a:p>
            <a:r>
              <a:rPr lang="en-US" dirty="0"/>
              <a:t>Useful Tools</a:t>
            </a:r>
          </a:p>
        </p:txBody>
      </p:sp>
      <p:sp>
        <p:nvSpPr>
          <p:cNvPr id="3" name="Content Placeholder 2">
            <a:extLst>
              <a:ext uri="{FF2B5EF4-FFF2-40B4-BE49-F238E27FC236}">
                <a16:creationId xmlns:a16="http://schemas.microsoft.com/office/drawing/2014/main" id="{378EFBE7-E8F7-2C40-B676-71BABFE9B3D0}"/>
              </a:ext>
            </a:extLst>
          </p:cNvPr>
          <p:cNvSpPr>
            <a:spLocks noGrp="1"/>
          </p:cNvSpPr>
          <p:nvPr>
            <p:ph idx="1"/>
          </p:nvPr>
        </p:nvSpPr>
        <p:spPr/>
        <p:txBody>
          <a:bodyPr/>
          <a:lstStyle/>
          <a:p>
            <a:r>
              <a:rPr lang="en-US" dirty="0"/>
              <a:t>Google’s SEO Guide</a:t>
            </a:r>
          </a:p>
          <a:p>
            <a:r>
              <a:rPr lang="en-US" dirty="0"/>
              <a:t>Google Search Console</a:t>
            </a:r>
          </a:p>
          <a:p>
            <a:r>
              <a:rPr lang="en-US" dirty="0"/>
              <a:t>Google Ads Keyword Planner</a:t>
            </a:r>
          </a:p>
          <a:p>
            <a:r>
              <a:rPr lang="en-US" dirty="0"/>
              <a:t>Google Autocomplete</a:t>
            </a:r>
          </a:p>
          <a:p>
            <a:r>
              <a:rPr lang="en-US" dirty="0" err="1"/>
              <a:t>SpyFu.com</a:t>
            </a:r>
            <a:endParaRPr lang="en-US" dirty="0"/>
          </a:p>
          <a:p>
            <a:r>
              <a:rPr lang="en-US"/>
              <a:t>QuestionDB</a:t>
            </a:r>
            <a:endParaRPr lang="en-US" dirty="0"/>
          </a:p>
          <a:p>
            <a:endParaRPr lang="he-IL" dirty="0"/>
          </a:p>
        </p:txBody>
      </p:sp>
      <p:sp>
        <p:nvSpPr>
          <p:cNvPr id="4" name="Footer Placeholder 3">
            <a:extLst>
              <a:ext uri="{FF2B5EF4-FFF2-40B4-BE49-F238E27FC236}">
                <a16:creationId xmlns:a16="http://schemas.microsoft.com/office/drawing/2014/main" id="{9A5B2362-DF7A-CD4F-ADA3-8F678E827E6B}"/>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3CE7CFFE-7758-D545-A493-A13A3A09B08F}"/>
              </a:ext>
            </a:extLst>
          </p:cNvPr>
          <p:cNvSpPr>
            <a:spLocks noGrp="1"/>
          </p:cNvSpPr>
          <p:nvPr>
            <p:ph type="sldNum" sz="quarter" idx="11"/>
          </p:nvPr>
        </p:nvSpPr>
        <p:spPr/>
        <p:txBody>
          <a:bodyPr/>
          <a:lstStyle/>
          <a:p>
            <a:fld id="{DD253308-F9C5-4FCB-8415-6DEE77C16A35}" type="slidenum">
              <a:rPr lang="en-US" smtClean="0"/>
              <a:pPr/>
              <a:t>23</a:t>
            </a:fld>
            <a:endParaRPr lang="en-US"/>
          </a:p>
        </p:txBody>
      </p:sp>
    </p:spTree>
    <p:extLst>
      <p:ext uri="{BB962C8B-B14F-4D97-AF65-F5344CB8AC3E}">
        <p14:creationId xmlns:p14="http://schemas.microsoft.com/office/powerpoint/2010/main" val="49210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23C8-34E6-414B-968D-3091DAB133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F766E-6669-F64A-8588-61DC086F78F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A0E6462-0016-2A48-8821-E3075013EEC8}"/>
              </a:ext>
            </a:extLst>
          </p:cNvPr>
          <p:cNvSpPr>
            <a:spLocks noGrp="1"/>
          </p:cNvSpPr>
          <p:nvPr>
            <p:ph type="ftr" sz="quarter" idx="10"/>
          </p:nvPr>
        </p:nvSpPr>
        <p:spPr/>
        <p:txBody>
          <a:bodyPr/>
          <a:lstStyle/>
          <a:p>
            <a:r>
              <a:rPr lang="en-US"/>
              <a:t>Consumer Search and SEO</a:t>
            </a:r>
            <a:endParaRPr lang="en-US" dirty="0"/>
          </a:p>
        </p:txBody>
      </p:sp>
      <p:pic>
        <p:nvPicPr>
          <p:cNvPr id="6" name="Picture 5">
            <a:extLst>
              <a:ext uri="{FF2B5EF4-FFF2-40B4-BE49-F238E27FC236}">
                <a16:creationId xmlns:a16="http://schemas.microsoft.com/office/drawing/2014/main" id="{F73D1C79-2692-8747-8C23-09D96FB476F0}"/>
              </a:ext>
            </a:extLst>
          </p:cNvPr>
          <p:cNvPicPr>
            <a:picLocks noChangeAspect="1"/>
          </p:cNvPicPr>
          <p:nvPr/>
        </p:nvPicPr>
        <p:blipFill>
          <a:blip r:embed="rId2"/>
          <a:stretch>
            <a:fillRect/>
          </a:stretch>
        </p:blipFill>
        <p:spPr>
          <a:xfrm>
            <a:off x="3067136" y="482402"/>
            <a:ext cx="6057727" cy="5893196"/>
          </a:xfrm>
          <a:prstGeom prst="rect">
            <a:avLst/>
          </a:prstGeom>
        </p:spPr>
      </p:pic>
      <p:sp>
        <p:nvSpPr>
          <p:cNvPr id="5" name="Slide Number Placeholder 4">
            <a:extLst>
              <a:ext uri="{FF2B5EF4-FFF2-40B4-BE49-F238E27FC236}">
                <a16:creationId xmlns:a16="http://schemas.microsoft.com/office/drawing/2014/main" id="{8116EC5C-16AF-6140-85FD-70D90C56BC36}"/>
              </a:ext>
            </a:extLst>
          </p:cNvPr>
          <p:cNvSpPr>
            <a:spLocks noGrp="1"/>
          </p:cNvSpPr>
          <p:nvPr>
            <p:ph type="sldNum" sz="quarter" idx="11"/>
          </p:nvPr>
        </p:nvSpPr>
        <p:spPr/>
        <p:txBody>
          <a:bodyPr/>
          <a:lstStyle/>
          <a:p>
            <a:fld id="{DD253308-F9C5-4FCB-8415-6DEE77C16A35}" type="slidenum">
              <a:rPr lang="en-US" smtClean="0"/>
              <a:pPr/>
              <a:t>24</a:t>
            </a:fld>
            <a:endParaRPr lang="en-US"/>
          </a:p>
        </p:txBody>
      </p:sp>
    </p:spTree>
    <p:extLst>
      <p:ext uri="{BB962C8B-B14F-4D97-AF65-F5344CB8AC3E}">
        <p14:creationId xmlns:p14="http://schemas.microsoft.com/office/powerpoint/2010/main" val="1831803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8726-1275-AD4E-9328-05CA8B376FF2}"/>
              </a:ext>
            </a:extLst>
          </p:cNvPr>
          <p:cNvSpPr>
            <a:spLocks noGrp="1"/>
          </p:cNvSpPr>
          <p:nvPr>
            <p:ph type="title"/>
          </p:nvPr>
        </p:nvSpPr>
        <p:spPr/>
        <p:txBody>
          <a:bodyPr/>
          <a:lstStyle/>
          <a:p>
            <a:r>
              <a:rPr lang="en-US" dirty="0"/>
              <a:t>Exercise with your neighbor</a:t>
            </a:r>
          </a:p>
        </p:txBody>
      </p:sp>
      <p:sp>
        <p:nvSpPr>
          <p:cNvPr id="3" name="Content Placeholder 2">
            <a:extLst>
              <a:ext uri="{FF2B5EF4-FFF2-40B4-BE49-F238E27FC236}">
                <a16:creationId xmlns:a16="http://schemas.microsoft.com/office/drawing/2014/main" id="{602ED198-5EAF-C64C-A50C-EA6EBE37B3CA}"/>
              </a:ext>
            </a:extLst>
          </p:cNvPr>
          <p:cNvSpPr>
            <a:spLocks noGrp="1"/>
          </p:cNvSpPr>
          <p:nvPr>
            <p:ph idx="1"/>
          </p:nvPr>
        </p:nvSpPr>
        <p:spPr>
          <a:xfrm>
            <a:off x="838200" y="1413165"/>
            <a:ext cx="10515600" cy="938150"/>
          </a:xfrm>
        </p:spPr>
        <p:txBody>
          <a:bodyPr/>
          <a:lstStyle/>
          <a:p>
            <a:r>
              <a:rPr lang="en-US" dirty="0"/>
              <a:t>Pick a website in one of these industries:</a:t>
            </a:r>
          </a:p>
          <a:p>
            <a:pPr lvl="1"/>
            <a:r>
              <a:rPr lang="en-US" dirty="0"/>
              <a:t>Fashion / Education / Gaming / Entertainment / AI</a:t>
            </a:r>
          </a:p>
          <a:p>
            <a:pPr lvl="1"/>
            <a:endParaRPr lang="en-US" dirty="0"/>
          </a:p>
          <a:p>
            <a:endParaRPr lang="en-US" dirty="0"/>
          </a:p>
          <a:p>
            <a:pPr marL="971550" lvl="1" indent="-514350">
              <a:buAutoNum type="arabicPeriod"/>
            </a:pPr>
            <a:endParaRPr lang="en-US" dirty="0"/>
          </a:p>
        </p:txBody>
      </p:sp>
      <p:sp>
        <p:nvSpPr>
          <p:cNvPr id="4" name="Footer Placeholder 3">
            <a:extLst>
              <a:ext uri="{FF2B5EF4-FFF2-40B4-BE49-F238E27FC236}">
                <a16:creationId xmlns:a16="http://schemas.microsoft.com/office/drawing/2014/main" id="{57A03CCB-95F8-DC4E-9350-AB80460BC61C}"/>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0F6D84E2-079C-D743-9553-445564CF1EC5}"/>
              </a:ext>
            </a:extLst>
          </p:cNvPr>
          <p:cNvSpPr>
            <a:spLocks noGrp="1"/>
          </p:cNvSpPr>
          <p:nvPr>
            <p:ph type="sldNum" sz="quarter" idx="11"/>
          </p:nvPr>
        </p:nvSpPr>
        <p:spPr/>
        <p:txBody>
          <a:bodyPr/>
          <a:lstStyle/>
          <a:p>
            <a:fld id="{DD253308-F9C5-4FCB-8415-6DEE77C16A35}" type="slidenum">
              <a:rPr lang="en-US" smtClean="0"/>
              <a:pPr/>
              <a:t>25</a:t>
            </a:fld>
            <a:endParaRPr lang="en-US"/>
          </a:p>
        </p:txBody>
      </p:sp>
      <p:sp>
        <p:nvSpPr>
          <p:cNvPr id="6" name="TextBox 5">
            <a:extLst>
              <a:ext uri="{FF2B5EF4-FFF2-40B4-BE49-F238E27FC236}">
                <a16:creationId xmlns:a16="http://schemas.microsoft.com/office/drawing/2014/main" id="{96794440-487E-C042-AD6C-836B77EDE4CB}"/>
              </a:ext>
            </a:extLst>
          </p:cNvPr>
          <p:cNvSpPr txBox="1"/>
          <p:nvPr/>
        </p:nvSpPr>
        <p:spPr>
          <a:xfrm>
            <a:off x="486888" y="2614896"/>
            <a:ext cx="5367646" cy="2800767"/>
          </a:xfrm>
          <a:prstGeom prst="rect">
            <a:avLst/>
          </a:prstGeom>
          <a:noFill/>
        </p:spPr>
        <p:txBody>
          <a:bodyPr wrap="square" rtlCol="0">
            <a:spAutoFit/>
          </a:bodyPr>
          <a:lstStyle/>
          <a:p>
            <a:r>
              <a:rPr lang="en-US" sz="2200" dirty="0"/>
              <a:t>Guess:</a:t>
            </a:r>
          </a:p>
          <a:p>
            <a:pPr marL="514350" indent="-514350">
              <a:buAutoNum type="arabicPeriod"/>
            </a:pPr>
            <a:r>
              <a:rPr lang="en-US" sz="2200" dirty="0"/>
              <a:t>How many visitors do these sites get in a day?</a:t>
            </a:r>
          </a:p>
          <a:p>
            <a:pPr marL="514350" indent="-514350">
              <a:buAutoNum type="arabicPeriod"/>
            </a:pPr>
            <a:r>
              <a:rPr lang="en-US" sz="2200" dirty="0"/>
              <a:t>What share is from organic search?</a:t>
            </a:r>
          </a:p>
          <a:p>
            <a:pPr marL="514350" indent="-514350">
              <a:buAutoNum type="arabicPeriod"/>
            </a:pPr>
            <a:r>
              <a:rPr lang="en-US" sz="2200" dirty="0"/>
              <a:t>Who are their biggest competitors?</a:t>
            </a:r>
          </a:p>
          <a:p>
            <a:pPr marL="514350" indent="-514350">
              <a:buAutoNum type="arabicPeriod"/>
            </a:pPr>
            <a:r>
              <a:rPr lang="en-US" sz="2200" dirty="0"/>
              <a:t>What are their most popular search keywords?</a:t>
            </a:r>
          </a:p>
          <a:p>
            <a:endParaRPr lang="en-US" sz="2200" dirty="0"/>
          </a:p>
        </p:txBody>
      </p:sp>
      <p:sp>
        <p:nvSpPr>
          <p:cNvPr id="8" name="TextBox 7">
            <a:extLst>
              <a:ext uri="{FF2B5EF4-FFF2-40B4-BE49-F238E27FC236}">
                <a16:creationId xmlns:a16="http://schemas.microsoft.com/office/drawing/2014/main" id="{6ED3FA3E-6584-9045-AB1F-D158D4F5C961}"/>
              </a:ext>
            </a:extLst>
          </p:cNvPr>
          <p:cNvSpPr txBox="1"/>
          <p:nvPr/>
        </p:nvSpPr>
        <p:spPr>
          <a:xfrm>
            <a:off x="5854533" y="2614895"/>
            <a:ext cx="6044541" cy="3477875"/>
          </a:xfrm>
          <a:prstGeom prst="rect">
            <a:avLst/>
          </a:prstGeom>
          <a:noFill/>
        </p:spPr>
        <p:txBody>
          <a:bodyPr wrap="square">
            <a:spAutoFit/>
          </a:bodyPr>
          <a:lstStyle/>
          <a:p>
            <a:r>
              <a:rPr lang="en-US" sz="2200" dirty="0"/>
              <a:t>Analyze using the tools we discussed:</a:t>
            </a:r>
          </a:p>
          <a:p>
            <a:pPr marL="514350" indent="-514350">
              <a:buFont typeface="+mj-lt"/>
              <a:buAutoNum type="arabicPeriod"/>
            </a:pPr>
            <a:r>
              <a:rPr lang="en-US" sz="2200" dirty="0"/>
              <a:t>What is the keyword that drives the most traffic?</a:t>
            </a:r>
          </a:p>
          <a:p>
            <a:pPr marL="514350" indent="-514350">
              <a:buFont typeface="+mj-lt"/>
              <a:buAutoNum type="arabicPeriod"/>
            </a:pPr>
            <a:r>
              <a:rPr lang="en-US" sz="2200" dirty="0"/>
              <a:t>What are keywords for which they rank highest?</a:t>
            </a:r>
          </a:p>
          <a:p>
            <a:pPr marL="514350" indent="-514350">
              <a:buFont typeface="+mj-lt"/>
              <a:buAutoNum type="arabicPeriod"/>
            </a:pPr>
            <a:r>
              <a:rPr lang="en-US" sz="2200" dirty="0"/>
              <a:t>Can you find keywords for which they don’t rank high, are relevant and have a lot of traffic volume?</a:t>
            </a:r>
          </a:p>
          <a:p>
            <a:pPr marL="514350" indent="-514350">
              <a:buFont typeface="+mj-lt"/>
              <a:buAutoNum type="arabicPeriod"/>
            </a:pPr>
            <a:r>
              <a:rPr lang="en-US" sz="2200" dirty="0"/>
              <a:t>What content would you create for these keywords?</a:t>
            </a:r>
          </a:p>
        </p:txBody>
      </p:sp>
    </p:spTree>
    <p:extLst>
      <p:ext uri="{BB962C8B-B14F-4D97-AF65-F5344CB8AC3E}">
        <p14:creationId xmlns:p14="http://schemas.microsoft.com/office/powerpoint/2010/main" val="2370827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F429-1219-8241-91B9-B6557A50A4FC}"/>
              </a:ext>
            </a:extLst>
          </p:cNvPr>
          <p:cNvSpPr>
            <a:spLocks noGrp="1"/>
          </p:cNvSpPr>
          <p:nvPr>
            <p:ph type="title"/>
          </p:nvPr>
        </p:nvSpPr>
        <p:spPr/>
        <p:txBody>
          <a:bodyPr/>
          <a:lstStyle/>
          <a:p>
            <a:r>
              <a:rPr lang="en-US" dirty="0"/>
              <a:t>SEO Beyond Google</a:t>
            </a:r>
          </a:p>
        </p:txBody>
      </p:sp>
      <p:sp>
        <p:nvSpPr>
          <p:cNvPr id="3" name="Content Placeholder 2">
            <a:extLst>
              <a:ext uri="{FF2B5EF4-FFF2-40B4-BE49-F238E27FC236}">
                <a16:creationId xmlns:a16="http://schemas.microsoft.com/office/drawing/2014/main" id="{2B572D0E-1637-604C-88E4-955847D3E44E}"/>
              </a:ext>
            </a:extLst>
          </p:cNvPr>
          <p:cNvSpPr>
            <a:spLocks noGrp="1"/>
          </p:cNvSpPr>
          <p:nvPr>
            <p:ph idx="1"/>
          </p:nvPr>
        </p:nvSpPr>
        <p:spPr/>
        <p:txBody>
          <a:bodyPr>
            <a:normAutofit/>
          </a:bodyPr>
          <a:lstStyle/>
          <a:p>
            <a:endParaRPr lang="en-US" sz="3600" dirty="0"/>
          </a:p>
          <a:p>
            <a:endParaRPr lang="en-US" sz="3600" dirty="0"/>
          </a:p>
          <a:p>
            <a:endParaRPr lang="en-US" sz="3600" dirty="0"/>
          </a:p>
          <a:p>
            <a:pPr algn="ctr"/>
            <a:r>
              <a:rPr lang="en-US" sz="3600" dirty="0"/>
              <a:t>Where else do you also perform search?</a:t>
            </a:r>
          </a:p>
        </p:txBody>
      </p:sp>
      <p:sp>
        <p:nvSpPr>
          <p:cNvPr id="4" name="Footer Placeholder 3">
            <a:extLst>
              <a:ext uri="{FF2B5EF4-FFF2-40B4-BE49-F238E27FC236}">
                <a16:creationId xmlns:a16="http://schemas.microsoft.com/office/drawing/2014/main" id="{1CC3D919-7689-214B-A389-B5408704F9B1}"/>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4E38B0A4-A287-9847-88B7-A054B7F1D890}"/>
              </a:ext>
            </a:extLst>
          </p:cNvPr>
          <p:cNvSpPr>
            <a:spLocks noGrp="1"/>
          </p:cNvSpPr>
          <p:nvPr>
            <p:ph type="sldNum" sz="quarter" idx="11"/>
          </p:nvPr>
        </p:nvSpPr>
        <p:spPr/>
        <p:txBody>
          <a:bodyPr/>
          <a:lstStyle/>
          <a:p>
            <a:fld id="{DD253308-F9C5-4FCB-8415-6DEE77C16A35}" type="slidenum">
              <a:rPr lang="en-US" smtClean="0"/>
              <a:pPr/>
              <a:t>26</a:t>
            </a:fld>
            <a:endParaRPr lang="en-US"/>
          </a:p>
        </p:txBody>
      </p:sp>
    </p:spTree>
    <p:extLst>
      <p:ext uri="{BB962C8B-B14F-4D97-AF65-F5344CB8AC3E}">
        <p14:creationId xmlns:p14="http://schemas.microsoft.com/office/powerpoint/2010/main" val="2441338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870C-3DF1-D147-A5A2-8B495B4FAD5D}"/>
              </a:ext>
            </a:extLst>
          </p:cNvPr>
          <p:cNvSpPr>
            <a:spLocks noGrp="1"/>
          </p:cNvSpPr>
          <p:nvPr>
            <p:ph type="title"/>
          </p:nvPr>
        </p:nvSpPr>
        <p:spPr/>
        <p:txBody>
          <a:bodyPr/>
          <a:lstStyle/>
          <a:p>
            <a:r>
              <a:rPr lang="en-US" dirty="0"/>
              <a:t>SEO for Social Media</a:t>
            </a:r>
          </a:p>
        </p:txBody>
      </p:sp>
      <p:sp>
        <p:nvSpPr>
          <p:cNvPr id="3" name="Content Placeholder 2">
            <a:extLst>
              <a:ext uri="{FF2B5EF4-FFF2-40B4-BE49-F238E27FC236}">
                <a16:creationId xmlns:a16="http://schemas.microsoft.com/office/drawing/2014/main" id="{E2C4AEA4-5779-EA42-A1BD-36421F72F866}"/>
              </a:ext>
            </a:extLst>
          </p:cNvPr>
          <p:cNvSpPr>
            <a:spLocks noGrp="1"/>
          </p:cNvSpPr>
          <p:nvPr>
            <p:ph idx="1"/>
          </p:nvPr>
        </p:nvSpPr>
        <p:spPr/>
        <p:txBody>
          <a:bodyPr>
            <a:normAutofit/>
          </a:bodyPr>
          <a:lstStyle/>
          <a:p>
            <a:r>
              <a:rPr lang="en-US" dirty="0"/>
              <a:t>Instagram – Convert to Creator or Professional Account</a:t>
            </a:r>
          </a:p>
          <a:p>
            <a:endParaRPr lang="en-US" dirty="0"/>
          </a:p>
          <a:p>
            <a:r>
              <a:rPr lang="en-US" dirty="0" err="1"/>
              <a:t>TikTok</a:t>
            </a:r>
            <a:r>
              <a:rPr lang="en-US" dirty="0"/>
              <a:t> – Use analytics</a:t>
            </a:r>
          </a:p>
          <a:p>
            <a:endParaRPr lang="en-US" dirty="0"/>
          </a:p>
          <a:p>
            <a:r>
              <a:rPr lang="en-US" dirty="0"/>
              <a:t>Twitter - Analytics</a:t>
            </a:r>
          </a:p>
          <a:p>
            <a:endParaRPr lang="en-US" dirty="0"/>
          </a:p>
          <a:p>
            <a:r>
              <a:rPr lang="en-US" dirty="0"/>
              <a:t>LinkedIn</a:t>
            </a:r>
          </a:p>
        </p:txBody>
      </p:sp>
      <p:sp>
        <p:nvSpPr>
          <p:cNvPr id="4" name="Footer Placeholder 3">
            <a:extLst>
              <a:ext uri="{FF2B5EF4-FFF2-40B4-BE49-F238E27FC236}">
                <a16:creationId xmlns:a16="http://schemas.microsoft.com/office/drawing/2014/main" id="{6A562BA6-F673-B446-BBA0-083DA4445AA8}"/>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3A3635E3-234D-EC4D-A79F-A94FF76ED551}"/>
              </a:ext>
            </a:extLst>
          </p:cNvPr>
          <p:cNvSpPr>
            <a:spLocks noGrp="1"/>
          </p:cNvSpPr>
          <p:nvPr>
            <p:ph type="sldNum" sz="quarter" idx="11"/>
          </p:nvPr>
        </p:nvSpPr>
        <p:spPr/>
        <p:txBody>
          <a:bodyPr/>
          <a:lstStyle/>
          <a:p>
            <a:fld id="{DD253308-F9C5-4FCB-8415-6DEE77C16A35}" type="slidenum">
              <a:rPr lang="en-US" smtClean="0"/>
              <a:pPr/>
              <a:t>27</a:t>
            </a:fld>
            <a:endParaRPr lang="en-US"/>
          </a:p>
        </p:txBody>
      </p:sp>
    </p:spTree>
    <p:extLst>
      <p:ext uri="{BB962C8B-B14F-4D97-AF65-F5344CB8AC3E}">
        <p14:creationId xmlns:p14="http://schemas.microsoft.com/office/powerpoint/2010/main" val="3070094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9739-AE67-6D49-BFE7-F14B9006BD9C}"/>
              </a:ext>
            </a:extLst>
          </p:cNvPr>
          <p:cNvSpPr>
            <a:spLocks noGrp="1"/>
          </p:cNvSpPr>
          <p:nvPr>
            <p:ph type="title"/>
          </p:nvPr>
        </p:nvSpPr>
        <p:spPr/>
        <p:txBody>
          <a:bodyPr/>
          <a:lstStyle/>
          <a:p>
            <a:r>
              <a:rPr lang="en-US" dirty="0"/>
              <a:t>What do the platform care about</a:t>
            </a:r>
          </a:p>
        </p:txBody>
      </p:sp>
      <p:sp>
        <p:nvSpPr>
          <p:cNvPr id="3" name="Content Placeholder 2">
            <a:extLst>
              <a:ext uri="{FF2B5EF4-FFF2-40B4-BE49-F238E27FC236}">
                <a16:creationId xmlns:a16="http://schemas.microsoft.com/office/drawing/2014/main" id="{D8392FA8-FEF4-874C-8B6B-7394A1F0ED6B}"/>
              </a:ext>
            </a:extLst>
          </p:cNvPr>
          <p:cNvSpPr>
            <a:spLocks noGrp="1"/>
          </p:cNvSpPr>
          <p:nvPr>
            <p:ph idx="1"/>
          </p:nvPr>
        </p:nvSpPr>
        <p:spPr/>
        <p:txBody>
          <a:bodyPr/>
          <a:lstStyle/>
          <a:p>
            <a:r>
              <a:rPr lang="en-US" dirty="0"/>
              <a:t>Rich content promoted by platform – their newest feature is the one they will push the most.</a:t>
            </a:r>
          </a:p>
          <a:p>
            <a:endParaRPr lang="en-US" dirty="0"/>
          </a:p>
          <a:p>
            <a:r>
              <a:rPr lang="en-US" dirty="0"/>
              <a:t>Textual, descriptive, rich content with a lot of engagement.</a:t>
            </a:r>
          </a:p>
          <a:p>
            <a:endParaRPr lang="en-US" dirty="0"/>
          </a:p>
          <a:p>
            <a:r>
              <a:rPr lang="en-US" dirty="0"/>
              <a:t>#hashtags</a:t>
            </a:r>
          </a:p>
          <a:p>
            <a:endParaRPr lang="en-US" dirty="0"/>
          </a:p>
          <a:p>
            <a:r>
              <a:rPr lang="en-US" dirty="0"/>
              <a:t>Music/song which is trendy</a:t>
            </a:r>
          </a:p>
        </p:txBody>
      </p:sp>
      <p:sp>
        <p:nvSpPr>
          <p:cNvPr id="4" name="Footer Placeholder 3">
            <a:extLst>
              <a:ext uri="{FF2B5EF4-FFF2-40B4-BE49-F238E27FC236}">
                <a16:creationId xmlns:a16="http://schemas.microsoft.com/office/drawing/2014/main" id="{8078670C-1022-B849-9074-31398D262855}"/>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B255B7F3-A8EE-0C43-99E5-B7FAA5A376E6}"/>
              </a:ext>
            </a:extLst>
          </p:cNvPr>
          <p:cNvSpPr>
            <a:spLocks noGrp="1"/>
          </p:cNvSpPr>
          <p:nvPr>
            <p:ph type="sldNum" sz="quarter" idx="11"/>
          </p:nvPr>
        </p:nvSpPr>
        <p:spPr/>
        <p:txBody>
          <a:bodyPr/>
          <a:lstStyle/>
          <a:p>
            <a:fld id="{DD253308-F9C5-4FCB-8415-6DEE77C16A35}" type="slidenum">
              <a:rPr lang="en-US" smtClean="0"/>
              <a:pPr/>
              <a:t>28</a:t>
            </a:fld>
            <a:endParaRPr lang="en-US"/>
          </a:p>
        </p:txBody>
      </p:sp>
    </p:spTree>
    <p:extLst>
      <p:ext uri="{BB962C8B-B14F-4D97-AF65-F5344CB8AC3E}">
        <p14:creationId xmlns:p14="http://schemas.microsoft.com/office/powerpoint/2010/main" val="4196274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70DB-A67F-4244-8E54-39EDDD9BB06D}"/>
              </a:ext>
            </a:extLst>
          </p:cNvPr>
          <p:cNvSpPr>
            <a:spLocks noGrp="1"/>
          </p:cNvSpPr>
          <p:nvPr>
            <p:ph type="title"/>
          </p:nvPr>
        </p:nvSpPr>
        <p:spPr/>
        <p:txBody>
          <a:bodyPr/>
          <a:lstStyle/>
          <a:p>
            <a:r>
              <a:rPr lang="en-US" dirty="0"/>
              <a:t>Optimize profile bio</a:t>
            </a:r>
          </a:p>
        </p:txBody>
      </p:sp>
      <p:sp>
        <p:nvSpPr>
          <p:cNvPr id="3" name="Content Placeholder 2">
            <a:extLst>
              <a:ext uri="{FF2B5EF4-FFF2-40B4-BE49-F238E27FC236}">
                <a16:creationId xmlns:a16="http://schemas.microsoft.com/office/drawing/2014/main" id="{71E014E5-3103-DE48-85C9-993ACE13AB8D}"/>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7D16960-5CF0-9A49-8B5C-9B52EDC738DB}"/>
              </a:ext>
            </a:extLst>
          </p:cNvPr>
          <p:cNvSpPr>
            <a:spLocks noGrp="1"/>
          </p:cNvSpPr>
          <p:nvPr>
            <p:ph type="ftr" sz="quarter" idx="10"/>
          </p:nvPr>
        </p:nvSpPr>
        <p:spPr/>
        <p:txBody>
          <a:bodyPr/>
          <a:lstStyle/>
          <a:p>
            <a:r>
              <a:rPr lang="en-US" dirty="0"/>
              <a:t>Consumer Search and SEO</a:t>
            </a:r>
          </a:p>
        </p:txBody>
      </p:sp>
      <p:pic>
        <p:nvPicPr>
          <p:cNvPr id="2050" name="Picture 2" descr="Instagram bio and contact info">
            <a:extLst>
              <a:ext uri="{FF2B5EF4-FFF2-40B4-BE49-F238E27FC236}">
                <a16:creationId xmlns:a16="http://schemas.microsoft.com/office/drawing/2014/main" id="{6AD5607F-B53F-9C4F-87D5-AA170761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098" y="1404111"/>
            <a:ext cx="4019109" cy="495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8D0FDB-C441-FD4F-9C33-8ABF7BB61DA0}"/>
              </a:ext>
            </a:extLst>
          </p:cNvPr>
          <p:cNvSpPr txBox="1"/>
          <p:nvPr/>
        </p:nvSpPr>
        <p:spPr>
          <a:xfrm>
            <a:off x="308113" y="6042991"/>
            <a:ext cx="2518638" cy="369332"/>
          </a:xfrm>
          <a:prstGeom prst="rect">
            <a:avLst/>
          </a:prstGeom>
          <a:noFill/>
        </p:spPr>
        <p:txBody>
          <a:bodyPr wrap="none" rtlCol="0">
            <a:spAutoFit/>
          </a:bodyPr>
          <a:lstStyle/>
          <a:p>
            <a:r>
              <a:rPr lang="en-US" dirty="0"/>
              <a:t>Source: Hootsuite blog</a:t>
            </a:r>
          </a:p>
        </p:txBody>
      </p:sp>
      <p:sp>
        <p:nvSpPr>
          <p:cNvPr id="6" name="Slide Number Placeholder 5">
            <a:extLst>
              <a:ext uri="{FF2B5EF4-FFF2-40B4-BE49-F238E27FC236}">
                <a16:creationId xmlns:a16="http://schemas.microsoft.com/office/drawing/2014/main" id="{670C29CA-EB0B-2E48-90C1-9B773918090D}"/>
              </a:ext>
            </a:extLst>
          </p:cNvPr>
          <p:cNvSpPr>
            <a:spLocks noGrp="1"/>
          </p:cNvSpPr>
          <p:nvPr>
            <p:ph type="sldNum" sz="quarter" idx="11"/>
          </p:nvPr>
        </p:nvSpPr>
        <p:spPr/>
        <p:txBody>
          <a:bodyPr/>
          <a:lstStyle/>
          <a:p>
            <a:fld id="{DD253308-F9C5-4FCB-8415-6DEE77C16A35}" type="slidenum">
              <a:rPr lang="en-US" smtClean="0"/>
              <a:pPr/>
              <a:t>29</a:t>
            </a:fld>
            <a:endParaRPr lang="en-US"/>
          </a:p>
        </p:txBody>
      </p:sp>
    </p:spTree>
    <p:extLst>
      <p:ext uri="{BB962C8B-B14F-4D97-AF65-F5344CB8AC3E}">
        <p14:creationId xmlns:p14="http://schemas.microsoft.com/office/powerpoint/2010/main" val="4081812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Earned / Owned / Paid</a:t>
            </a:r>
          </a:p>
        </p:txBody>
      </p:sp>
      <p:sp>
        <p:nvSpPr>
          <p:cNvPr id="8" name="Footer Placeholder 7"/>
          <p:cNvSpPr>
            <a:spLocks noGrp="1"/>
          </p:cNvSpPr>
          <p:nvPr>
            <p:ph type="ftr" sz="quarter" idx="10"/>
          </p:nvPr>
        </p:nvSpPr>
        <p:spPr/>
        <p:txBody>
          <a:bodyPr/>
          <a:lstStyle/>
          <a:p>
            <a:r>
              <a:rPr lang="en-US"/>
              <a:t>Consumer Search and SEO</a:t>
            </a:r>
            <a:endParaRPr lang="en-US" dirty="0"/>
          </a:p>
        </p:txBody>
      </p:sp>
      <p:sp>
        <p:nvSpPr>
          <p:cNvPr id="3" name="Slide Number Placeholder 2">
            <a:extLst>
              <a:ext uri="{FF2B5EF4-FFF2-40B4-BE49-F238E27FC236}">
                <a16:creationId xmlns:a16="http://schemas.microsoft.com/office/drawing/2014/main" id="{E1B78DC0-EACD-FA49-A72E-38EE21669F12}"/>
              </a:ext>
            </a:extLst>
          </p:cNvPr>
          <p:cNvSpPr>
            <a:spLocks noGrp="1"/>
          </p:cNvSpPr>
          <p:nvPr>
            <p:ph type="sldNum" sz="quarter" idx="11"/>
          </p:nvPr>
        </p:nvSpPr>
        <p:spPr/>
        <p:txBody>
          <a:bodyPr/>
          <a:lstStyle/>
          <a:p>
            <a:fld id="{DD253308-F9C5-4FCB-8415-6DEE77C16A35}" type="slidenum">
              <a:rPr lang="en-US" smtClean="0"/>
              <a:pPr/>
              <a:t>3</a:t>
            </a:fld>
            <a:endParaRPr lang="en-US"/>
          </a:p>
        </p:txBody>
      </p:sp>
      <p:pic>
        <p:nvPicPr>
          <p:cNvPr id="6" name="Picture 5">
            <a:extLst>
              <a:ext uri="{FF2B5EF4-FFF2-40B4-BE49-F238E27FC236}">
                <a16:creationId xmlns:a16="http://schemas.microsoft.com/office/drawing/2014/main" id="{95581F36-B280-5749-A407-C5A734C9358C}"/>
              </a:ext>
            </a:extLst>
          </p:cNvPr>
          <p:cNvPicPr>
            <a:picLocks noChangeAspect="1"/>
          </p:cNvPicPr>
          <p:nvPr/>
        </p:nvPicPr>
        <p:blipFill>
          <a:blip r:embed="rId3"/>
          <a:stretch>
            <a:fillRect/>
          </a:stretch>
        </p:blipFill>
        <p:spPr>
          <a:xfrm>
            <a:off x="2489200" y="1216540"/>
            <a:ext cx="6972300" cy="5276335"/>
          </a:xfrm>
          <a:prstGeom prst="rect">
            <a:avLst/>
          </a:prstGeom>
        </p:spPr>
      </p:pic>
    </p:spTree>
    <p:extLst>
      <p:ext uri="{BB962C8B-B14F-4D97-AF65-F5344CB8AC3E}">
        <p14:creationId xmlns:p14="http://schemas.microsoft.com/office/powerpoint/2010/main" val="680283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6576-9AF5-2E47-8EB1-E065B302A866}"/>
              </a:ext>
            </a:extLst>
          </p:cNvPr>
          <p:cNvSpPr>
            <a:spLocks noGrp="1"/>
          </p:cNvSpPr>
          <p:nvPr>
            <p:ph type="title"/>
          </p:nvPr>
        </p:nvSpPr>
        <p:spPr/>
        <p:txBody>
          <a:bodyPr/>
          <a:lstStyle/>
          <a:p>
            <a:r>
              <a:rPr lang="en-US" dirty="0"/>
              <a:t>Add alt-texts (Instagram)</a:t>
            </a:r>
          </a:p>
        </p:txBody>
      </p:sp>
      <p:sp>
        <p:nvSpPr>
          <p:cNvPr id="3" name="Content Placeholder 2">
            <a:extLst>
              <a:ext uri="{FF2B5EF4-FFF2-40B4-BE49-F238E27FC236}">
                <a16:creationId xmlns:a16="http://schemas.microsoft.com/office/drawing/2014/main" id="{6E852991-24B7-C840-85D2-9D4171BE841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B51E13F-AE84-FC45-9B78-40A809579A91}"/>
              </a:ext>
            </a:extLst>
          </p:cNvPr>
          <p:cNvSpPr>
            <a:spLocks noGrp="1"/>
          </p:cNvSpPr>
          <p:nvPr>
            <p:ph type="ftr" sz="quarter" idx="10"/>
          </p:nvPr>
        </p:nvSpPr>
        <p:spPr/>
        <p:txBody>
          <a:bodyPr/>
          <a:lstStyle/>
          <a:p>
            <a:r>
              <a:rPr lang="en-US"/>
              <a:t>Consumer Search and SEO</a:t>
            </a:r>
            <a:endParaRPr lang="en-US" dirty="0"/>
          </a:p>
        </p:txBody>
      </p:sp>
      <p:pic>
        <p:nvPicPr>
          <p:cNvPr id="1026" name="Picture 2" descr="automatically generated alt text for photo of a bee and flower">
            <a:extLst>
              <a:ext uri="{FF2B5EF4-FFF2-40B4-BE49-F238E27FC236}">
                <a16:creationId xmlns:a16="http://schemas.microsoft.com/office/drawing/2014/main" id="{B31EBD3B-A853-0D49-92C4-02FE6F06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646238"/>
            <a:ext cx="7874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66904A-77A1-1A43-9B35-2688BD68A0DE}"/>
              </a:ext>
            </a:extLst>
          </p:cNvPr>
          <p:cNvSpPr txBox="1"/>
          <p:nvPr/>
        </p:nvSpPr>
        <p:spPr>
          <a:xfrm>
            <a:off x="308113" y="6042991"/>
            <a:ext cx="2518638" cy="369332"/>
          </a:xfrm>
          <a:prstGeom prst="rect">
            <a:avLst/>
          </a:prstGeom>
          <a:noFill/>
        </p:spPr>
        <p:txBody>
          <a:bodyPr wrap="none" rtlCol="0">
            <a:spAutoFit/>
          </a:bodyPr>
          <a:lstStyle/>
          <a:p>
            <a:r>
              <a:rPr lang="en-US" dirty="0"/>
              <a:t>Source: Hootsuite blog</a:t>
            </a:r>
          </a:p>
        </p:txBody>
      </p:sp>
      <p:sp>
        <p:nvSpPr>
          <p:cNvPr id="5" name="Slide Number Placeholder 4">
            <a:extLst>
              <a:ext uri="{FF2B5EF4-FFF2-40B4-BE49-F238E27FC236}">
                <a16:creationId xmlns:a16="http://schemas.microsoft.com/office/drawing/2014/main" id="{822C740C-C125-994F-A495-7D49BBA0263E}"/>
              </a:ext>
            </a:extLst>
          </p:cNvPr>
          <p:cNvSpPr>
            <a:spLocks noGrp="1"/>
          </p:cNvSpPr>
          <p:nvPr>
            <p:ph type="sldNum" sz="quarter" idx="11"/>
          </p:nvPr>
        </p:nvSpPr>
        <p:spPr/>
        <p:txBody>
          <a:bodyPr/>
          <a:lstStyle/>
          <a:p>
            <a:fld id="{DD253308-F9C5-4FCB-8415-6DEE77C16A35}" type="slidenum">
              <a:rPr lang="en-US" smtClean="0"/>
              <a:pPr/>
              <a:t>30</a:t>
            </a:fld>
            <a:endParaRPr lang="en-US"/>
          </a:p>
        </p:txBody>
      </p:sp>
    </p:spTree>
    <p:extLst>
      <p:ext uri="{BB962C8B-B14F-4D97-AF65-F5344CB8AC3E}">
        <p14:creationId xmlns:p14="http://schemas.microsoft.com/office/powerpoint/2010/main" val="2533918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BD4D-10DD-0242-A60A-F7522118416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3B463FE-DFDF-7046-95AF-C3938D057C26}"/>
              </a:ext>
            </a:extLst>
          </p:cNvPr>
          <p:cNvPicPr>
            <a:picLocks noGrp="1" noChangeAspect="1"/>
          </p:cNvPicPr>
          <p:nvPr>
            <p:ph idx="1"/>
          </p:nvPr>
        </p:nvPicPr>
        <p:blipFill>
          <a:blip r:embed="rId2"/>
          <a:stretch>
            <a:fillRect/>
          </a:stretch>
        </p:blipFill>
        <p:spPr>
          <a:xfrm>
            <a:off x="2376641" y="524668"/>
            <a:ext cx="8322752" cy="5529263"/>
          </a:xfrm>
        </p:spPr>
      </p:pic>
      <p:sp>
        <p:nvSpPr>
          <p:cNvPr id="8" name="TextBox 7">
            <a:extLst>
              <a:ext uri="{FF2B5EF4-FFF2-40B4-BE49-F238E27FC236}">
                <a16:creationId xmlns:a16="http://schemas.microsoft.com/office/drawing/2014/main" id="{08F1B060-E41E-0D4B-88A9-E00CF0170F90}"/>
              </a:ext>
            </a:extLst>
          </p:cNvPr>
          <p:cNvSpPr txBox="1"/>
          <p:nvPr/>
        </p:nvSpPr>
        <p:spPr>
          <a:xfrm>
            <a:off x="952500" y="6059585"/>
            <a:ext cx="3524939" cy="307777"/>
          </a:xfrm>
          <a:prstGeom prst="rect">
            <a:avLst/>
          </a:prstGeom>
          <a:noFill/>
        </p:spPr>
        <p:txBody>
          <a:bodyPr wrap="none" rtlCol="0">
            <a:spAutoFit/>
          </a:bodyPr>
          <a:lstStyle/>
          <a:p>
            <a:r>
              <a:rPr lang="en-US" sz="1400" dirty="0">
                <a:solidFill>
                  <a:schemeClr val="tx1">
                    <a:lumMod val="65000"/>
                    <a:lumOff val="35000"/>
                  </a:schemeClr>
                </a:solidFill>
              </a:rPr>
              <a:t>Source: https://</a:t>
            </a:r>
            <a:r>
              <a:rPr lang="en-US" sz="1400" dirty="0" err="1">
                <a:solidFill>
                  <a:schemeClr val="tx1">
                    <a:lumMod val="65000"/>
                    <a:lumOff val="35000"/>
                  </a:schemeClr>
                </a:solidFill>
              </a:rPr>
              <a:t>www.reliablesoft.net</a:t>
            </a:r>
            <a:r>
              <a:rPr lang="en-US" sz="1400" dirty="0">
                <a:solidFill>
                  <a:schemeClr val="tx1">
                    <a:lumMod val="65000"/>
                    <a:lumOff val="35000"/>
                  </a:schemeClr>
                </a:solidFill>
              </a:rPr>
              <a:t>/alt-text/</a:t>
            </a:r>
          </a:p>
        </p:txBody>
      </p:sp>
    </p:spTree>
    <p:extLst>
      <p:ext uri="{BB962C8B-B14F-4D97-AF65-F5344CB8AC3E}">
        <p14:creationId xmlns:p14="http://schemas.microsoft.com/office/powerpoint/2010/main" val="306854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0EC0-07B9-F541-8417-72AB7772633E}"/>
              </a:ext>
            </a:extLst>
          </p:cNvPr>
          <p:cNvSpPr>
            <a:spLocks noGrp="1"/>
          </p:cNvSpPr>
          <p:nvPr>
            <p:ph type="title"/>
          </p:nvPr>
        </p:nvSpPr>
        <p:spPr/>
        <p:txBody>
          <a:bodyPr/>
          <a:lstStyle/>
          <a:p>
            <a:r>
              <a:rPr lang="en-US" dirty="0"/>
              <a:t>#hashtags</a:t>
            </a:r>
          </a:p>
        </p:txBody>
      </p:sp>
      <p:sp>
        <p:nvSpPr>
          <p:cNvPr id="3" name="Content Placeholder 2">
            <a:extLst>
              <a:ext uri="{FF2B5EF4-FFF2-40B4-BE49-F238E27FC236}">
                <a16:creationId xmlns:a16="http://schemas.microsoft.com/office/drawing/2014/main" id="{0B53D97E-FE48-1F4A-AA5C-FA1CA2CCC075}"/>
              </a:ext>
            </a:extLst>
          </p:cNvPr>
          <p:cNvSpPr>
            <a:spLocks noGrp="1"/>
          </p:cNvSpPr>
          <p:nvPr>
            <p:ph idx="1"/>
          </p:nvPr>
        </p:nvSpPr>
        <p:spPr/>
        <p:txBody>
          <a:bodyPr/>
          <a:lstStyle/>
          <a:p>
            <a:r>
              <a:rPr lang="en-US" dirty="0"/>
              <a:t>With your neighbor:</a:t>
            </a:r>
          </a:p>
          <a:p>
            <a:pPr marL="514350" indent="-514350">
              <a:buAutoNum type="arabicPeriod"/>
            </a:pPr>
            <a:r>
              <a:rPr lang="en-US" dirty="0"/>
              <a:t>Pick a post on Instagram/</a:t>
            </a:r>
            <a:r>
              <a:rPr lang="en-US" dirty="0" err="1"/>
              <a:t>TikTok</a:t>
            </a:r>
            <a:r>
              <a:rPr lang="en-US" dirty="0"/>
              <a:t>/Twitter</a:t>
            </a:r>
          </a:p>
          <a:p>
            <a:pPr marL="514350" indent="-514350">
              <a:buAutoNum type="arabicPeriod"/>
            </a:pPr>
            <a:endParaRPr lang="en-US" dirty="0"/>
          </a:p>
          <a:p>
            <a:pPr marL="514350" indent="-514350">
              <a:buAutoNum type="arabicPeriod"/>
            </a:pPr>
            <a:r>
              <a:rPr lang="en-US" dirty="0"/>
              <a:t>Find three more useful hashtags that can be added to that post.</a:t>
            </a:r>
            <a:br>
              <a:rPr lang="en-US" dirty="0"/>
            </a:br>
            <a:r>
              <a:rPr lang="en-US" dirty="0"/>
              <a:t>(use the platform’s search or a hashtag research tool such as: https://</a:t>
            </a:r>
            <a:r>
              <a:rPr lang="en-US" dirty="0" err="1"/>
              <a:t>influencermarketinghub.com</a:t>
            </a:r>
            <a:r>
              <a:rPr lang="en-US" dirty="0"/>
              <a:t>/tools/) </a:t>
            </a:r>
          </a:p>
        </p:txBody>
      </p:sp>
      <p:sp>
        <p:nvSpPr>
          <p:cNvPr id="4" name="Footer Placeholder 3">
            <a:extLst>
              <a:ext uri="{FF2B5EF4-FFF2-40B4-BE49-F238E27FC236}">
                <a16:creationId xmlns:a16="http://schemas.microsoft.com/office/drawing/2014/main" id="{CBEE1C89-CC0D-5B46-84FB-621E32033341}"/>
              </a:ext>
            </a:extLst>
          </p:cNvPr>
          <p:cNvSpPr>
            <a:spLocks noGrp="1"/>
          </p:cNvSpPr>
          <p:nvPr>
            <p:ph type="ftr" sz="quarter" idx="10"/>
          </p:nvPr>
        </p:nvSpPr>
        <p:spPr/>
        <p:txBody>
          <a:bodyPr/>
          <a:lstStyle/>
          <a:p>
            <a:r>
              <a:rPr lang="en-US"/>
              <a:t>Consumer Search and SEO</a:t>
            </a:r>
            <a:endParaRPr lang="en-US" dirty="0"/>
          </a:p>
        </p:txBody>
      </p:sp>
      <p:sp>
        <p:nvSpPr>
          <p:cNvPr id="6" name="Slide Number Placeholder 5">
            <a:extLst>
              <a:ext uri="{FF2B5EF4-FFF2-40B4-BE49-F238E27FC236}">
                <a16:creationId xmlns:a16="http://schemas.microsoft.com/office/drawing/2014/main" id="{2F6A2FFD-38F3-9943-91F9-D11EC4A87C98}"/>
              </a:ext>
            </a:extLst>
          </p:cNvPr>
          <p:cNvSpPr>
            <a:spLocks noGrp="1"/>
          </p:cNvSpPr>
          <p:nvPr>
            <p:ph type="sldNum" sz="quarter" idx="11"/>
          </p:nvPr>
        </p:nvSpPr>
        <p:spPr/>
        <p:txBody>
          <a:bodyPr/>
          <a:lstStyle/>
          <a:p>
            <a:fld id="{DD253308-F9C5-4FCB-8415-6DEE77C16A35}" type="slidenum">
              <a:rPr lang="en-US" smtClean="0"/>
              <a:pPr/>
              <a:t>32</a:t>
            </a:fld>
            <a:endParaRPr lang="en-US"/>
          </a:p>
        </p:txBody>
      </p:sp>
    </p:spTree>
    <p:extLst>
      <p:ext uri="{BB962C8B-B14F-4D97-AF65-F5344CB8AC3E}">
        <p14:creationId xmlns:p14="http://schemas.microsoft.com/office/powerpoint/2010/main" val="131470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EBF6-D7D2-4440-AC36-0597391E55C9}"/>
              </a:ext>
            </a:extLst>
          </p:cNvPr>
          <p:cNvSpPr>
            <a:spLocks noGrp="1"/>
          </p:cNvSpPr>
          <p:nvPr>
            <p:ph type="title"/>
          </p:nvPr>
        </p:nvSpPr>
        <p:spPr/>
        <p:txBody>
          <a:bodyPr/>
          <a:lstStyle/>
          <a:p>
            <a:r>
              <a:rPr lang="en-US" dirty="0"/>
              <a:t>SEO for Amazon</a:t>
            </a:r>
          </a:p>
        </p:txBody>
      </p:sp>
      <p:sp>
        <p:nvSpPr>
          <p:cNvPr id="3" name="Content Placeholder 2">
            <a:extLst>
              <a:ext uri="{FF2B5EF4-FFF2-40B4-BE49-F238E27FC236}">
                <a16:creationId xmlns:a16="http://schemas.microsoft.com/office/drawing/2014/main" id="{DF97C662-E377-4845-A473-62F75983F3B3}"/>
              </a:ext>
            </a:extLst>
          </p:cNvPr>
          <p:cNvSpPr>
            <a:spLocks noGrp="1"/>
          </p:cNvSpPr>
          <p:nvPr>
            <p:ph idx="1"/>
          </p:nvPr>
        </p:nvSpPr>
        <p:spPr/>
        <p:txBody>
          <a:bodyPr/>
          <a:lstStyle/>
          <a:p>
            <a:pPr marL="0" indent="0" defTabSz="914400" rtl="1" eaLnBrk="1" latinLnBrk="0" hangingPunct="1">
              <a:lnSpc>
                <a:spcPct val="113000"/>
              </a:lnSpc>
              <a:spcBef>
                <a:spcPts val="800"/>
              </a:spcBef>
              <a:spcAft>
                <a:spcPts val="200"/>
              </a:spcAft>
              <a:buFont typeface="Arial" panose="020B0604020202020204" pitchFamily="34" charset="0"/>
              <a:buNone/>
            </a:pPr>
            <a:endParaRPr lang="he-IL" dirty="0"/>
          </a:p>
          <a:p>
            <a:pPr marL="0" indent="0" algn="ctr" defTabSz="914400" rtl="1" eaLnBrk="1" latinLnBrk="0" hangingPunct="1">
              <a:lnSpc>
                <a:spcPct val="113000"/>
              </a:lnSpc>
              <a:spcBef>
                <a:spcPts val="800"/>
              </a:spcBef>
              <a:spcAft>
                <a:spcPts val="200"/>
              </a:spcAft>
              <a:buFont typeface="Arial" panose="020B0604020202020204" pitchFamily="34" charset="0"/>
              <a:buNone/>
            </a:pPr>
            <a:r>
              <a:rPr lang="en-US" dirty="0"/>
              <a:t>How do you search on Amazon?</a:t>
            </a:r>
          </a:p>
          <a:p>
            <a:pPr marL="0" indent="0" defTabSz="914400" rtl="1" eaLnBrk="1" latinLnBrk="0" hangingPunct="1">
              <a:lnSpc>
                <a:spcPct val="113000"/>
              </a:lnSpc>
              <a:spcBef>
                <a:spcPts val="800"/>
              </a:spcBef>
              <a:spcAft>
                <a:spcPts val="200"/>
              </a:spcAft>
              <a:buFont typeface="Arial" panose="020B0604020202020204" pitchFamily="34" charset="0"/>
              <a:buNone/>
            </a:pPr>
            <a:endParaRPr lang="en-US" dirty="0"/>
          </a:p>
          <a:p>
            <a:pPr marL="0" indent="0" algn="ctr" defTabSz="914400" rtl="1" eaLnBrk="1" latinLnBrk="0" hangingPunct="1">
              <a:lnSpc>
                <a:spcPct val="113000"/>
              </a:lnSpc>
              <a:spcBef>
                <a:spcPts val="800"/>
              </a:spcBef>
              <a:spcAft>
                <a:spcPts val="200"/>
              </a:spcAft>
              <a:buFont typeface="Arial" panose="020B0604020202020204" pitchFamily="34" charset="0"/>
              <a:buNone/>
            </a:pPr>
            <a:r>
              <a:rPr lang="en-US" dirty="0"/>
              <a:t>What affects your decision to buy?</a:t>
            </a:r>
          </a:p>
          <a:p>
            <a:pPr marL="0" indent="0" defTabSz="914400" rtl="1" eaLnBrk="1" latinLnBrk="0" hangingPunct="1">
              <a:lnSpc>
                <a:spcPct val="113000"/>
              </a:lnSpc>
              <a:spcBef>
                <a:spcPts val="800"/>
              </a:spcBef>
              <a:spcAft>
                <a:spcPts val="200"/>
              </a:spcAft>
              <a:buFont typeface="Arial" panose="020B0604020202020204" pitchFamily="34" charset="0"/>
              <a:buNone/>
            </a:pPr>
            <a:endParaRPr lang="en-US" dirty="0"/>
          </a:p>
          <a:p>
            <a:pPr marL="0" indent="0" algn="ctr" defTabSz="914400" rtl="1" eaLnBrk="1" latinLnBrk="0" hangingPunct="1">
              <a:lnSpc>
                <a:spcPct val="113000"/>
              </a:lnSpc>
              <a:spcBef>
                <a:spcPts val="800"/>
              </a:spcBef>
              <a:spcAft>
                <a:spcPts val="200"/>
              </a:spcAft>
              <a:buFont typeface="Arial" panose="020B0604020202020204" pitchFamily="34" charset="0"/>
              <a:buNone/>
            </a:pPr>
            <a:r>
              <a:rPr lang="en-US" dirty="0"/>
              <a:t>How would you improve your ranking?</a:t>
            </a:r>
          </a:p>
          <a:p>
            <a:pPr marL="0" indent="0" defTabSz="914400" rtl="1" eaLnBrk="1" latinLnBrk="0" hangingPunct="1">
              <a:lnSpc>
                <a:spcPct val="113000"/>
              </a:lnSpc>
              <a:spcBef>
                <a:spcPts val="800"/>
              </a:spcBef>
              <a:spcAft>
                <a:spcPts val="200"/>
              </a:spcAft>
              <a:buFont typeface="Arial" panose="020B0604020202020204" pitchFamily="34" charset="0"/>
              <a:buNone/>
            </a:pPr>
            <a:endParaRPr lang="en-US" dirty="0"/>
          </a:p>
        </p:txBody>
      </p:sp>
      <p:sp>
        <p:nvSpPr>
          <p:cNvPr id="4" name="Footer Placeholder 3">
            <a:extLst>
              <a:ext uri="{FF2B5EF4-FFF2-40B4-BE49-F238E27FC236}">
                <a16:creationId xmlns:a16="http://schemas.microsoft.com/office/drawing/2014/main" id="{6EA294CE-632C-5649-AAB4-13016ED55B2E}"/>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20B4D655-F767-A649-B71F-C1DF2C95B9CA}"/>
              </a:ext>
            </a:extLst>
          </p:cNvPr>
          <p:cNvSpPr>
            <a:spLocks noGrp="1"/>
          </p:cNvSpPr>
          <p:nvPr>
            <p:ph type="sldNum" sz="quarter" idx="11"/>
          </p:nvPr>
        </p:nvSpPr>
        <p:spPr/>
        <p:txBody>
          <a:bodyPr/>
          <a:lstStyle/>
          <a:p>
            <a:fld id="{DD253308-F9C5-4FCB-8415-6DEE77C16A35}" type="slidenum">
              <a:rPr lang="en-US" smtClean="0"/>
              <a:pPr/>
              <a:t>33</a:t>
            </a:fld>
            <a:endParaRPr lang="en-US"/>
          </a:p>
        </p:txBody>
      </p:sp>
    </p:spTree>
    <p:extLst>
      <p:ext uri="{BB962C8B-B14F-4D97-AF65-F5344CB8AC3E}">
        <p14:creationId xmlns:p14="http://schemas.microsoft.com/office/powerpoint/2010/main" val="155786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724C-8E9D-9B47-8814-A52B7B4CF966}"/>
              </a:ext>
            </a:extLst>
          </p:cNvPr>
          <p:cNvSpPr>
            <a:spLocks noGrp="1"/>
          </p:cNvSpPr>
          <p:nvPr>
            <p:ph type="title"/>
          </p:nvPr>
        </p:nvSpPr>
        <p:spPr/>
        <p:txBody>
          <a:bodyPr/>
          <a:lstStyle/>
          <a:p>
            <a:r>
              <a:rPr lang="en-US" dirty="0"/>
              <a:t>What Amazon Cares About</a:t>
            </a:r>
          </a:p>
        </p:txBody>
      </p:sp>
      <p:sp>
        <p:nvSpPr>
          <p:cNvPr id="3" name="Content Placeholder 2">
            <a:extLst>
              <a:ext uri="{FF2B5EF4-FFF2-40B4-BE49-F238E27FC236}">
                <a16:creationId xmlns:a16="http://schemas.microsoft.com/office/drawing/2014/main" id="{CEE36571-3670-5C40-9BA0-A580A6DA8B03}"/>
              </a:ext>
            </a:extLst>
          </p:cNvPr>
          <p:cNvSpPr>
            <a:spLocks noGrp="1"/>
          </p:cNvSpPr>
          <p:nvPr>
            <p:ph idx="1"/>
          </p:nvPr>
        </p:nvSpPr>
        <p:spPr/>
        <p:txBody>
          <a:bodyPr/>
          <a:lstStyle/>
          <a:p>
            <a:r>
              <a:rPr lang="en-US" dirty="0"/>
              <a:t>Sales Velocity</a:t>
            </a:r>
          </a:p>
          <a:p>
            <a:r>
              <a:rPr lang="en-US" dirty="0"/>
              <a:t>Reviews</a:t>
            </a:r>
          </a:p>
          <a:p>
            <a:r>
              <a:rPr lang="en-US" dirty="0"/>
              <a:t>Pictures and their Quality</a:t>
            </a:r>
          </a:p>
          <a:p>
            <a:r>
              <a:rPr lang="en-US" dirty="0"/>
              <a:t>Good product descriptions</a:t>
            </a:r>
          </a:p>
          <a:p>
            <a:endParaRPr lang="en-US" dirty="0"/>
          </a:p>
        </p:txBody>
      </p:sp>
      <p:sp>
        <p:nvSpPr>
          <p:cNvPr id="4" name="Footer Placeholder 3">
            <a:extLst>
              <a:ext uri="{FF2B5EF4-FFF2-40B4-BE49-F238E27FC236}">
                <a16:creationId xmlns:a16="http://schemas.microsoft.com/office/drawing/2014/main" id="{9D84DF56-32AA-9C45-A340-F750E1B2D62C}"/>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EF86F25E-8C3F-E94D-99B5-747821F7B25A}"/>
              </a:ext>
            </a:extLst>
          </p:cNvPr>
          <p:cNvSpPr>
            <a:spLocks noGrp="1"/>
          </p:cNvSpPr>
          <p:nvPr>
            <p:ph type="sldNum" sz="quarter" idx="11"/>
          </p:nvPr>
        </p:nvSpPr>
        <p:spPr/>
        <p:txBody>
          <a:bodyPr/>
          <a:lstStyle/>
          <a:p>
            <a:fld id="{DD253308-F9C5-4FCB-8415-6DEE77C16A35}" type="slidenum">
              <a:rPr lang="en-US" smtClean="0"/>
              <a:pPr/>
              <a:t>34</a:t>
            </a:fld>
            <a:endParaRPr lang="en-US"/>
          </a:p>
        </p:txBody>
      </p:sp>
    </p:spTree>
    <p:extLst>
      <p:ext uri="{BB962C8B-B14F-4D97-AF65-F5344CB8AC3E}">
        <p14:creationId xmlns:p14="http://schemas.microsoft.com/office/powerpoint/2010/main" val="2659639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0E06-5600-C248-B9E1-0E6E7E7ADB4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2873A62-DE59-E24C-AE7D-C199FCE8457D}"/>
              </a:ext>
            </a:extLst>
          </p:cNvPr>
          <p:cNvSpPr>
            <a:spLocks noGrp="1"/>
          </p:cNvSpPr>
          <p:nvPr>
            <p:ph idx="1"/>
          </p:nvPr>
        </p:nvSpPr>
        <p:spPr>
          <a:xfrm>
            <a:off x="838200" y="1437449"/>
            <a:ext cx="10515600" cy="5172141"/>
          </a:xfrm>
        </p:spPr>
        <p:txBody>
          <a:bodyPr>
            <a:normAutofit/>
          </a:bodyPr>
          <a:lstStyle/>
          <a:p>
            <a:r>
              <a:rPr lang="en-US" dirty="0"/>
              <a:t>We focus on SEO because</a:t>
            </a:r>
          </a:p>
          <a:p>
            <a:pPr lvl="1"/>
            <a:r>
              <a:rPr lang="en-US" dirty="0"/>
              <a:t>Advertising is becoming expensive and less effective</a:t>
            </a:r>
          </a:p>
          <a:p>
            <a:pPr lvl="1"/>
            <a:r>
              <a:rPr lang="en-US" dirty="0"/>
              <a:t>Consumers trust search results more</a:t>
            </a:r>
          </a:p>
          <a:p>
            <a:pPr lvl="1"/>
            <a:r>
              <a:rPr lang="en-US" dirty="0"/>
              <a:t>SEO Optimized content teaches you about your customers and gives insights into ads</a:t>
            </a:r>
          </a:p>
          <a:p>
            <a:pPr lvl="1"/>
            <a:endParaRPr lang="en-US" dirty="0"/>
          </a:p>
          <a:p>
            <a:r>
              <a:rPr lang="en-US" dirty="0"/>
              <a:t>SEO is a slow and gradual process</a:t>
            </a:r>
          </a:p>
          <a:p>
            <a:r>
              <a:rPr lang="en-US" dirty="0"/>
              <a:t>Changes take time to show an effect</a:t>
            </a:r>
          </a:p>
          <a:p>
            <a:r>
              <a:rPr lang="en-US" dirty="0"/>
              <a:t>It’s a mix of art and science, with a lot of room for creativity</a:t>
            </a:r>
          </a:p>
        </p:txBody>
      </p:sp>
      <p:sp>
        <p:nvSpPr>
          <p:cNvPr id="4" name="Footer Placeholder 3">
            <a:extLst>
              <a:ext uri="{FF2B5EF4-FFF2-40B4-BE49-F238E27FC236}">
                <a16:creationId xmlns:a16="http://schemas.microsoft.com/office/drawing/2014/main" id="{433F6014-DE45-154B-8C93-B46ED81E8ECA}"/>
              </a:ext>
            </a:extLst>
          </p:cNvPr>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F1E4262D-E1F8-384D-8364-AAF844B2CFE4}"/>
              </a:ext>
            </a:extLst>
          </p:cNvPr>
          <p:cNvSpPr>
            <a:spLocks noGrp="1"/>
          </p:cNvSpPr>
          <p:nvPr>
            <p:ph type="sldNum" sz="quarter" idx="11"/>
          </p:nvPr>
        </p:nvSpPr>
        <p:spPr/>
        <p:txBody>
          <a:bodyPr/>
          <a:lstStyle/>
          <a:p>
            <a:fld id="{DD253308-F9C5-4FCB-8415-6DEE77C16A35}" type="slidenum">
              <a:rPr lang="en-US" smtClean="0"/>
              <a:pPr/>
              <a:t>35</a:t>
            </a:fld>
            <a:endParaRPr lang="en-US"/>
          </a:p>
        </p:txBody>
      </p:sp>
    </p:spTree>
    <p:extLst>
      <p:ext uri="{BB962C8B-B14F-4D97-AF65-F5344CB8AC3E}">
        <p14:creationId xmlns:p14="http://schemas.microsoft.com/office/powerpoint/2010/main" val="120251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a:t>
            </a:r>
            <a:r>
              <a:rPr lang="en-US" b="1" dirty="0"/>
              <a:t>PUSH</a:t>
            </a:r>
            <a:r>
              <a:rPr lang="en-US" b="0" dirty="0"/>
              <a:t>-Pull (Persuasive messaging) </a:t>
            </a:r>
          </a:p>
        </p:txBody>
      </p:sp>
      <p:sp>
        <p:nvSpPr>
          <p:cNvPr id="3" name="Content Placeholder 2"/>
          <p:cNvSpPr>
            <a:spLocks noGrp="1"/>
          </p:cNvSpPr>
          <p:nvPr>
            <p:ph idx="1"/>
          </p:nvPr>
        </p:nvSpPr>
        <p:spPr/>
        <p:txBody>
          <a:bodyPr>
            <a:normAutofit/>
          </a:bodyPr>
          <a:lstStyle/>
          <a:p>
            <a:pPr eaLnBrk="0" hangingPunct="0">
              <a:buClr>
                <a:srgbClr val="C00000"/>
              </a:buClr>
            </a:pPr>
            <a:r>
              <a:rPr lang="en-US" sz="3200" dirty="0">
                <a:solidFill>
                  <a:srgbClr val="002C77"/>
                </a:solidFill>
                <a:cs typeface="Times New Roman" pitchFamily="18" charset="0"/>
              </a:rPr>
              <a:t>Email Marketing: Opt-in messages </a:t>
            </a:r>
          </a:p>
          <a:p>
            <a:pPr eaLnBrk="0" hangingPunct="0">
              <a:buClr>
                <a:srgbClr val="C00000"/>
              </a:buClr>
            </a:pPr>
            <a:endParaRPr lang="en-US" sz="3200" dirty="0">
              <a:solidFill>
                <a:srgbClr val="002C77"/>
              </a:solidFill>
              <a:cs typeface="Times New Roman" pitchFamily="18" charset="0"/>
            </a:endParaRPr>
          </a:p>
          <a:p>
            <a:pPr eaLnBrk="0" hangingPunct="0">
              <a:buClr>
                <a:srgbClr val="C00000"/>
              </a:buClr>
            </a:pPr>
            <a:r>
              <a:rPr lang="en-US" sz="3200" i="1" dirty="0">
                <a:solidFill>
                  <a:srgbClr val="002C77"/>
                </a:solidFill>
                <a:cs typeface="Times New Roman" pitchFamily="18" charset="0"/>
              </a:rPr>
              <a:t>Very “inexpensive” </a:t>
            </a:r>
          </a:p>
          <a:p>
            <a:pPr eaLnBrk="0" hangingPunct="0">
              <a:buClr>
                <a:srgbClr val="C00000"/>
              </a:buClr>
            </a:pPr>
            <a:r>
              <a:rPr lang="en-US" sz="3200" i="1" dirty="0">
                <a:solidFill>
                  <a:srgbClr val="002C77"/>
                </a:solidFill>
                <a:cs typeface="Times New Roman" pitchFamily="18" charset="0"/>
              </a:rPr>
              <a:t>main cost is the list—about $.05 ~ $.20 per name</a:t>
            </a:r>
          </a:p>
          <a:p>
            <a:pPr eaLnBrk="0" hangingPunct="0">
              <a:buClr>
                <a:srgbClr val="C00000"/>
              </a:buClr>
            </a:pPr>
            <a:endParaRPr lang="en-US" sz="3200" i="1" dirty="0">
              <a:solidFill>
                <a:srgbClr val="002C77"/>
              </a:solidFill>
              <a:cs typeface="Times New Roman" pitchFamily="18" charset="0"/>
            </a:endParaRPr>
          </a:p>
          <a:p>
            <a:pPr eaLnBrk="0" hangingPunct="0">
              <a:buClr>
                <a:srgbClr val="C00000"/>
              </a:buClr>
            </a:pPr>
            <a:r>
              <a:rPr lang="en-US" sz="3200" i="1" dirty="0">
                <a:solidFill>
                  <a:srgbClr val="002C77"/>
                </a:solidFill>
                <a:cs typeface="Times New Roman" pitchFamily="18" charset="0"/>
              </a:rPr>
              <a:t>About </a:t>
            </a:r>
            <a:r>
              <a:rPr lang="en-US" sz="3200" b="1" i="1" dirty="0">
                <a:solidFill>
                  <a:srgbClr val="002C77"/>
                </a:solidFill>
                <a:cs typeface="Times New Roman" pitchFamily="18" charset="0"/>
              </a:rPr>
              <a:t>three-quarters</a:t>
            </a:r>
            <a:r>
              <a:rPr lang="en-US" sz="3200" i="1" dirty="0">
                <a:solidFill>
                  <a:srgbClr val="002C77"/>
                </a:solidFill>
                <a:cs typeface="Times New Roman" pitchFamily="18" charset="0"/>
              </a:rPr>
              <a:t> of all email is “spam” (according the Symantec)</a:t>
            </a:r>
            <a:r>
              <a:rPr lang="en-US" sz="3200" b="1" i="1" dirty="0">
                <a:solidFill>
                  <a:srgbClr val="002C77"/>
                </a:solidFill>
                <a:cs typeface="Times New Roman" pitchFamily="18" charset="0"/>
              </a:rPr>
              <a:t> </a:t>
            </a:r>
            <a:r>
              <a:rPr lang="en-US" sz="3200" dirty="0">
                <a:solidFill>
                  <a:srgbClr val="002C77"/>
                </a:solidFill>
                <a:cs typeface="Times New Roman" pitchFamily="18" charset="0"/>
              </a:rPr>
              <a:t>	</a:t>
            </a:r>
          </a:p>
        </p:txBody>
      </p:sp>
      <p:sp>
        <p:nvSpPr>
          <p:cNvPr id="4" name="Footer Placeholder 3"/>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D2A011FE-F2AA-A34E-9795-60BF79655C2F}"/>
              </a:ext>
            </a:extLst>
          </p:cNvPr>
          <p:cNvSpPr>
            <a:spLocks noGrp="1"/>
          </p:cNvSpPr>
          <p:nvPr>
            <p:ph type="sldNum" sz="quarter" idx="11"/>
          </p:nvPr>
        </p:nvSpPr>
        <p:spPr/>
        <p:txBody>
          <a:bodyPr/>
          <a:lstStyle/>
          <a:p>
            <a:fld id="{DD253308-F9C5-4FCB-8415-6DEE77C16A35}" type="slidenum">
              <a:rPr lang="en-US" smtClean="0"/>
              <a:pPr/>
              <a:t>4</a:t>
            </a:fld>
            <a:endParaRPr lang="en-US"/>
          </a:p>
        </p:txBody>
      </p:sp>
    </p:spTree>
    <p:extLst>
      <p:ext uri="{BB962C8B-B14F-4D97-AF65-F5344CB8AC3E}">
        <p14:creationId xmlns:p14="http://schemas.microsoft.com/office/powerpoint/2010/main" val="3968713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a:t>
            </a:r>
            <a:r>
              <a:rPr lang="en-US" b="0" dirty="0"/>
              <a:t>Push</a:t>
            </a:r>
            <a:r>
              <a:rPr lang="en-US" dirty="0"/>
              <a:t>-</a:t>
            </a:r>
            <a:r>
              <a:rPr lang="en-US" b="1" dirty="0"/>
              <a:t>PULL</a:t>
            </a:r>
            <a:r>
              <a:rPr lang="en-US" dirty="0"/>
              <a:t> (Fish where the fish are)</a:t>
            </a:r>
          </a:p>
        </p:txBody>
      </p:sp>
      <p:sp>
        <p:nvSpPr>
          <p:cNvPr id="3" name="Content Placeholder 2"/>
          <p:cNvSpPr>
            <a:spLocks noGrp="1"/>
          </p:cNvSpPr>
          <p:nvPr>
            <p:ph idx="1"/>
          </p:nvPr>
        </p:nvSpPr>
        <p:spPr/>
        <p:txBody>
          <a:bodyPr>
            <a:normAutofit/>
          </a:bodyPr>
          <a:lstStyle/>
          <a:p>
            <a:pPr eaLnBrk="0" hangingPunct="0">
              <a:buClr>
                <a:srgbClr val="C00000"/>
              </a:buClr>
            </a:pPr>
            <a:r>
              <a:rPr lang="en-US" dirty="0">
                <a:solidFill>
                  <a:srgbClr val="002C77"/>
                </a:solidFill>
                <a:cs typeface="Times New Roman" pitchFamily="18" charset="0"/>
              </a:rPr>
              <a:t>Online Advertising: Display ads (banner and pop-up), rich media and video, </a:t>
            </a:r>
            <a:r>
              <a:rPr lang="en-US" b="1" dirty="0">
                <a:solidFill>
                  <a:srgbClr val="002C77"/>
                </a:solidFill>
                <a:cs typeface="Times New Roman" pitchFamily="18" charset="0"/>
              </a:rPr>
              <a:t>search engine advertising</a:t>
            </a:r>
            <a:r>
              <a:rPr lang="en-US" dirty="0">
                <a:solidFill>
                  <a:srgbClr val="002C77"/>
                </a:solidFill>
                <a:cs typeface="Times New Roman" pitchFamily="18" charset="0"/>
              </a:rPr>
              <a:t>, mobile and local</a:t>
            </a:r>
          </a:p>
          <a:p>
            <a:pPr eaLnBrk="0" hangingPunct="0">
              <a:buClr>
                <a:srgbClr val="C00000"/>
              </a:buClr>
            </a:pPr>
            <a:endParaRPr lang="en-US" dirty="0">
              <a:solidFill>
                <a:srgbClr val="002C77"/>
              </a:solidFill>
              <a:cs typeface="Times New Roman" pitchFamily="18" charset="0"/>
            </a:endParaRPr>
          </a:p>
          <a:p>
            <a:pPr eaLnBrk="0" hangingPunct="0">
              <a:buClr>
                <a:srgbClr val="C00000"/>
              </a:buClr>
            </a:pPr>
            <a:r>
              <a:rPr lang="en-US" i="1" dirty="0">
                <a:solidFill>
                  <a:srgbClr val="002C77"/>
                </a:solidFill>
                <a:cs typeface="Times New Roman" pitchFamily="18" charset="0"/>
              </a:rPr>
              <a:t>Search engine marketing has had the most impact on the DM space … accounts for about 50% of total online advertising spend</a:t>
            </a:r>
          </a:p>
          <a:p>
            <a:pPr eaLnBrk="0" hangingPunct="0">
              <a:buClr>
                <a:srgbClr val="C00000"/>
              </a:buClr>
            </a:pPr>
            <a:endParaRPr lang="en-US" i="1" dirty="0">
              <a:solidFill>
                <a:srgbClr val="002C77"/>
              </a:solidFill>
              <a:cs typeface="Times New Roman" pitchFamily="18" charset="0"/>
            </a:endParaRPr>
          </a:p>
          <a:p>
            <a:pPr eaLnBrk="0" hangingPunct="0">
              <a:buClr>
                <a:srgbClr val="C00000"/>
              </a:buClr>
            </a:pPr>
            <a:r>
              <a:rPr lang="en-US" i="1" dirty="0">
                <a:solidFill>
                  <a:srgbClr val="002C77"/>
                </a:solidFill>
                <a:cs typeface="Times New Roman" pitchFamily="18" charset="0"/>
              </a:rPr>
              <a:t>There are about 45+ </a:t>
            </a:r>
            <a:r>
              <a:rPr lang="en-US" b="1" i="1" dirty="0">
                <a:solidFill>
                  <a:srgbClr val="002C77"/>
                </a:solidFill>
                <a:cs typeface="Times New Roman" pitchFamily="18" charset="0"/>
              </a:rPr>
              <a:t>billion</a:t>
            </a:r>
            <a:r>
              <a:rPr lang="en-US" i="1" dirty="0">
                <a:solidFill>
                  <a:srgbClr val="002C77"/>
                </a:solidFill>
                <a:cs typeface="Times New Roman" pitchFamily="18" charset="0"/>
              </a:rPr>
              <a:t> Google searches a month</a:t>
            </a:r>
          </a:p>
        </p:txBody>
      </p:sp>
      <p:sp>
        <p:nvSpPr>
          <p:cNvPr id="4" name="Footer Placeholder 3"/>
          <p:cNvSpPr>
            <a:spLocks noGrp="1"/>
          </p:cNvSpPr>
          <p:nvPr>
            <p:ph type="ftr" sz="quarter" idx="10"/>
          </p:nvPr>
        </p:nvSpPr>
        <p:spPr/>
        <p:txBody>
          <a:bodyPr/>
          <a:lstStyle/>
          <a:p>
            <a:r>
              <a:rPr lang="en-US"/>
              <a:t>Consumer Search and SEO</a:t>
            </a:r>
            <a:endParaRPr lang="en-US" dirty="0"/>
          </a:p>
        </p:txBody>
      </p:sp>
      <p:sp>
        <p:nvSpPr>
          <p:cNvPr id="5" name="Slide Number Placeholder 4">
            <a:extLst>
              <a:ext uri="{FF2B5EF4-FFF2-40B4-BE49-F238E27FC236}">
                <a16:creationId xmlns:a16="http://schemas.microsoft.com/office/drawing/2014/main" id="{FBDD1448-0193-E846-9720-3C55197407C3}"/>
              </a:ext>
            </a:extLst>
          </p:cNvPr>
          <p:cNvSpPr>
            <a:spLocks noGrp="1"/>
          </p:cNvSpPr>
          <p:nvPr>
            <p:ph type="sldNum" sz="quarter" idx="11"/>
          </p:nvPr>
        </p:nvSpPr>
        <p:spPr/>
        <p:txBody>
          <a:bodyPr/>
          <a:lstStyle/>
          <a:p>
            <a:fld id="{DD253308-F9C5-4FCB-8415-6DEE77C16A35}" type="slidenum">
              <a:rPr lang="en-US" smtClean="0"/>
              <a:pPr/>
              <a:t>5</a:t>
            </a:fld>
            <a:endParaRPr lang="en-US"/>
          </a:p>
        </p:txBody>
      </p:sp>
    </p:spTree>
    <p:extLst>
      <p:ext uri="{BB962C8B-B14F-4D97-AF65-F5344CB8AC3E}">
        <p14:creationId xmlns:p14="http://schemas.microsoft.com/office/powerpoint/2010/main" val="191236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A134-A95F-3F4A-A3D9-7DEC272E5789}"/>
              </a:ext>
            </a:extLst>
          </p:cNvPr>
          <p:cNvSpPr>
            <a:spLocks noGrp="1"/>
          </p:cNvSpPr>
          <p:nvPr>
            <p:ph type="title"/>
          </p:nvPr>
        </p:nvSpPr>
        <p:spPr/>
        <p:txBody>
          <a:bodyPr/>
          <a:lstStyle/>
          <a:p>
            <a:r>
              <a:rPr lang="en-US" dirty="0"/>
              <a:t>Consumer Search</a:t>
            </a:r>
          </a:p>
        </p:txBody>
      </p:sp>
      <p:sp>
        <p:nvSpPr>
          <p:cNvPr id="3" name="Text Placeholder 2">
            <a:extLst>
              <a:ext uri="{FF2B5EF4-FFF2-40B4-BE49-F238E27FC236}">
                <a16:creationId xmlns:a16="http://schemas.microsoft.com/office/drawing/2014/main" id="{441ED1D8-1D15-D343-8319-1FA82FDBB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301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D5D79-E0D4-AA43-9A69-F0FCA5B26598}"/>
              </a:ext>
            </a:extLst>
          </p:cNvPr>
          <p:cNvSpPr>
            <a:spLocks noGrp="1"/>
          </p:cNvSpPr>
          <p:nvPr>
            <p:ph type="title"/>
          </p:nvPr>
        </p:nvSpPr>
        <p:spPr/>
        <p:txBody>
          <a:bodyPr/>
          <a:lstStyle/>
          <a:p>
            <a:r>
              <a:rPr lang="en-US" dirty="0"/>
              <a:t>Questions</a:t>
            </a:r>
          </a:p>
        </p:txBody>
      </p:sp>
      <p:sp>
        <p:nvSpPr>
          <p:cNvPr id="5" name="Content Placeholder 4">
            <a:extLst>
              <a:ext uri="{FF2B5EF4-FFF2-40B4-BE49-F238E27FC236}">
                <a16:creationId xmlns:a16="http://schemas.microsoft.com/office/drawing/2014/main" id="{04209575-04AF-EA45-AE1E-C8BA199766F4}"/>
              </a:ext>
            </a:extLst>
          </p:cNvPr>
          <p:cNvSpPr>
            <a:spLocks noGrp="1"/>
          </p:cNvSpPr>
          <p:nvPr>
            <p:ph idx="1"/>
          </p:nvPr>
        </p:nvSpPr>
        <p:spPr/>
        <p:txBody>
          <a:bodyPr/>
          <a:lstStyle/>
          <a:p>
            <a:endParaRPr lang="en-US" dirty="0"/>
          </a:p>
          <a:p>
            <a:endParaRPr lang="en-US" dirty="0"/>
          </a:p>
          <a:p>
            <a:endParaRPr lang="en-US" dirty="0"/>
          </a:p>
          <a:p>
            <a:pPr algn="ctr"/>
            <a:r>
              <a:rPr lang="en-US" dirty="0"/>
              <a:t>How do you decide on new products to buy?</a:t>
            </a:r>
          </a:p>
          <a:p>
            <a:endParaRPr lang="en-US" dirty="0"/>
          </a:p>
          <a:p>
            <a:pPr algn="ctr"/>
            <a:r>
              <a:rPr lang="en-US" dirty="0"/>
              <a:t>How do you learn about new content to watch/listen to?</a:t>
            </a:r>
          </a:p>
        </p:txBody>
      </p:sp>
    </p:spTree>
    <p:extLst>
      <p:ext uri="{BB962C8B-B14F-4D97-AF65-F5344CB8AC3E}">
        <p14:creationId xmlns:p14="http://schemas.microsoft.com/office/powerpoint/2010/main" val="80144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F083F2-4853-9E43-BE82-7928B7B1470C}"/>
              </a:ext>
            </a:extLst>
          </p:cNvPr>
          <p:cNvSpPr>
            <a:spLocks noGrp="1"/>
          </p:cNvSpPr>
          <p:nvPr>
            <p:ph type="title"/>
          </p:nvPr>
        </p:nvSpPr>
        <p:spPr/>
        <p:txBody>
          <a:bodyPr/>
          <a:lstStyle/>
          <a:p>
            <a:r>
              <a:rPr lang="en-US" dirty="0"/>
              <a:t>Search types</a:t>
            </a:r>
          </a:p>
        </p:txBody>
      </p:sp>
      <p:sp>
        <p:nvSpPr>
          <p:cNvPr id="5" name="Content Placeholder 4">
            <a:extLst>
              <a:ext uri="{FF2B5EF4-FFF2-40B4-BE49-F238E27FC236}">
                <a16:creationId xmlns:a16="http://schemas.microsoft.com/office/drawing/2014/main" id="{44893AD9-A9C4-2D44-BE60-9C5FE6475336}"/>
              </a:ext>
            </a:extLst>
          </p:cNvPr>
          <p:cNvSpPr>
            <a:spLocks noGrp="1"/>
          </p:cNvSpPr>
          <p:nvPr>
            <p:ph idx="1"/>
          </p:nvPr>
        </p:nvSpPr>
        <p:spPr/>
        <p:txBody>
          <a:bodyPr>
            <a:normAutofit/>
          </a:bodyPr>
          <a:lstStyle/>
          <a:p>
            <a:pPr algn="ctr"/>
            <a:r>
              <a:rPr lang="en-US" sz="3600" b="1" dirty="0"/>
              <a:t>Information</a:t>
            </a:r>
          </a:p>
          <a:p>
            <a:pPr algn="ctr"/>
            <a:endParaRPr lang="en-US" sz="3600" b="1" dirty="0"/>
          </a:p>
          <a:p>
            <a:pPr algn="ctr"/>
            <a:r>
              <a:rPr lang="en-US" sz="3600" b="1" dirty="0"/>
              <a:t>Navigation</a:t>
            </a:r>
          </a:p>
          <a:p>
            <a:pPr algn="ctr"/>
            <a:endParaRPr lang="en-US" sz="3600" b="1" dirty="0"/>
          </a:p>
          <a:p>
            <a:pPr algn="ctr"/>
            <a:r>
              <a:rPr lang="en-US" sz="3600" b="1" dirty="0"/>
              <a:t>Transaction</a:t>
            </a:r>
          </a:p>
          <a:p>
            <a:pPr algn="ctr"/>
            <a:endParaRPr lang="en-US" sz="3600" b="1" dirty="0"/>
          </a:p>
          <a:p>
            <a:pPr algn="ctr"/>
            <a:endParaRPr lang="en-US" sz="3600" b="1" dirty="0"/>
          </a:p>
        </p:txBody>
      </p:sp>
      <p:sp>
        <p:nvSpPr>
          <p:cNvPr id="6" name="Footer Placeholder 5">
            <a:extLst>
              <a:ext uri="{FF2B5EF4-FFF2-40B4-BE49-F238E27FC236}">
                <a16:creationId xmlns:a16="http://schemas.microsoft.com/office/drawing/2014/main" id="{7B478D33-9103-7843-B121-8BC23B5A3B36}"/>
              </a:ext>
            </a:extLst>
          </p:cNvPr>
          <p:cNvSpPr>
            <a:spLocks noGrp="1"/>
          </p:cNvSpPr>
          <p:nvPr>
            <p:ph type="ftr" sz="quarter" idx="10"/>
          </p:nvPr>
        </p:nvSpPr>
        <p:spPr/>
        <p:txBody>
          <a:bodyPr/>
          <a:lstStyle/>
          <a:p>
            <a:r>
              <a:rPr lang="en-US"/>
              <a:t>Consumer Search and SEO</a:t>
            </a:r>
            <a:endParaRPr lang="en-US" dirty="0"/>
          </a:p>
        </p:txBody>
      </p:sp>
      <p:sp>
        <p:nvSpPr>
          <p:cNvPr id="2" name="Slide Number Placeholder 1">
            <a:extLst>
              <a:ext uri="{FF2B5EF4-FFF2-40B4-BE49-F238E27FC236}">
                <a16:creationId xmlns:a16="http://schemas.microsoft.com/office/drawing/2014/main" id="{54BE04F2-94A3-D647-882F-453A1A17901F}"/>
              </a:ext>
            </a:extLst>
          </p:cNvPr>
          <p:cNvSpPr>
            <a:spLocks noGrp="1"/>
          </p:cNvSpPr>
          <p:nvPr>
            <p:ph type="sldNum" sz="quarter" idx="11"/>
          </p:nvPr>
        </p:nvSpPr>
        <p:spPr/>
        <p:txBody>
          <a:bodyPr/>
          <a:lstStyle/>
          <a:p>
            <a:fld id="{DD253308-F9C5-4FCB-8415-6DEE77C16A35}" type="slidenum">
              <a:rPr lang="en-US" smtClean="0"/>
              <a:pPr/>
              <a:t>8</a:t>
            </a:fld>
            <a:endParaRPr lang="en-US"/>
          </a:p>
        </p:txBody>
      </p:sp>
    </p:spTree>
    <p:extLst>
      <p:ext uri="{BB962C8B-B14F-4D97-AF65-F5344CB8AC3E}">
        <p14:creationId xmlns:p14="http://schemas.microsoft.com/office/powerpoint/2010/main" val="346727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F227B-6347-4F47-B3A2-24DCA892C1A8}"/>
              </a:ext>
            </a:extLst>
          </p:cNvPr>
          <p:cNvSpPr>
            <a:spLocks noGrp="1"/>
          </p:cNvSpPr>
          <p:nvPr>
            <p:ph type="title"/>
          </p:nvPr>
        </p:nvSpPr>
        <p:spPr/>
        <p:txBody>
          <a:bodyPr/>
          <a:lstStyle/>
          <a:p>
            <a:r>
              <a:rPr lang="en-US" dirty="0"/>
              <a:t>Search Engine Marketing</a:t>
            </a:r>
          </a:p>
        </p:txBody>
      </p:sp>
      <p:sp>
        <p:nvSpPr>
          <p:cNvPr id="2" name="Text Placeholder 1">
            <a:extLst>
              <a:ext uri="{FF2B5EF4-FFF2-40B4-BE49-F238E27FC236}">
                <a16:creationId xmlns:a16="http://schemas.microsoft.com/office/drawing/2014/main" id="{1B6CE862-3416-D340-960B-5254ECE74886}"/>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471DD05B-E873-E84C-9104-693CF9ECBF26}"/>
              </a:ext>
            </a:extLst>
          </p:cNvPr>
          <p:cNvSpPr>
            <a:spLocks noGrp="1"/>
          </p:cNvSpPr>
          <p:nvPr>
            <p:ph type="ftr" sz="quarter" idx="4294967295"/>
          </p:nvPr>
        </p:nvSpPr>
        <p:spPr>
          <a:xfrm>
            <a:off x="8763000" y="6537325"/>
            <a:ext cx="3429000" cy="290513"/>
          </a:xfrm>
        </p:spPr>
        <p:txBody>
          <a:bodyPr/>
          <a:lstStyle/>
          <a:p>
            <a:r>
              <a:rPr lang="en-US"/>
              <a:t>Consumer Search and SEO</a:t>
            </a:r>
            <a:endParaRPr lang="en-US" dirty="0"/>
          </a:p>
        </p:txBody>
      </p:sp>
    </p:spTree>
    <p:extLst>
      <p:ext uri="{BB962C8B-B14F-4D97-AF65-F5344CB8AC3E}">
        <p14:creationId xmlns:p14="http://schemas.microsoft.com/office/powerpoint/2010/main" val="3215331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bNbYoxo3kWa2vtYuwjZ2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wH2M50z3E.a6r6yUTGNx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ylgXlp4rEeepANKOfG_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YKj0ghhI0WoZ_omQjJB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dsf0sp02U6BctgFksjSB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YmfF6Ijd0KFqHR2oslx7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E30bLjHykKMXUQzWurUU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vr51vzviNE6Z3N2eI9qMU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lziIEo160e_f6y_HtPXL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rlVHXDvZEWaKld0epYfT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LMWj5JpdRUebr3itjqqXd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AdvI.njdUmWOZTY4oIfR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v8eFqKAtkCCECcqE9n8V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SwRxQDP9MU2hjJ0PuJed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WSqe_QTNEuj5rBBJpB8b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8qvYqRuWB0WrlfngEmyH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44b8FvBowkCagf_GvUda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eC9wOPAO0GgXYnYLOK1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gHpemiFu0WsBgeFS0p5t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3qFC3_eyL0u5NojGCytVy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3BPQnl6fu0O1NA8_K3r9b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at2IsxVpkaUuJlyrsu04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Orkxepo_066Y1kj6yJa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sgymN7GRBEiXdBLdv3Tua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TotalTime>
  <Words>1868</Words>
  <Application>Microsoft Macintosh PowerPoint</Application>
  <PresentationFormat>Widescreen</PresentationFormat>
  <Paragraphs>266</Paragraphs>
  <Slides>35</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geomanist</vt:lpstr>
      <vt:lpstr>Google Sans</vt:lpstr>
      <vt:lpstr>inherit</vt:lpstr>
      <vt:lpstr>Arial</vt:lpstr>
      <vt:lpstr>Calibri</vt:lpstr>
      <vt:lpstr>Calibri Light</vt:lpstr>
      <vt:lpstr>Courier New</vt:lpstr>
      <vt:lpstr>Merriweather</vt:lpstr>
      <vt:lpstr>Open Sans</vt:lpstr>
      <vt:lpstr>Office Theme</vt:lpstr>
      <vt:lpstr>Consumer Search and SEO</vt:lpstr>
      <vt:lpstr>Overview</vt:lpstr>
      <vt:lpstr>Earned / Owned / Paid</vt:lpstr>
      <vt:lpstr>I: PUSH-Pull (Persuasive messaging) </vt:lpstr>
      <vt:lpstr>I: Push-PULL (Fish where the fish are)</vt:lpstr>
      <vt:lpstr>Consumer Search</vt:lpstr>
      <vt:lpstr>Questions</vt:lpstr>
      <vt:lpstr>Search types</vt:lpstr>
      <vt:lpstr>Search Engine Marketing</vt:lpstr>
      <vt:lpstr>Search Engine Results Page (SERP)</vt:lpstr>
      <vt:lpstr>Consumer Search</vt:lpstr>
      <vt:lpstr>SERP</vt:lpstr>
      <vt:lpstr>Search Engine Advertising</vt:lpstr>
      <vt:lpstr>PowerPoint Presentation</vt:lpstr>
      <vt:lpstr>Search Jargon</vt:lpstr>
      <vt:lpstr>PowerPoint Presentation</vt:lpstr>
      <vt:lpstr>Organic CTR</vt:lpstr>
      <vt:lpstr>Google’s “Golden Triangle”</vt:lpstr>
      <vt:lpstr>In-class Task</vt:lpstr>
      <vt:lpstr>PowerPoint Presentation</vt:lpstr>
      <vt:lpstr>PowerPoint Presentation</vt:lpstr>
      <vt:lpstr>Search Engine Optimization (SEO)</vt:lpstr>
      <vt:lpstr>Useful Tools</vt:lpstr>
      <vt:lpstr>PowerPoint Presentation</vt:lpstr>
      <vt:lpstr>Exercise with your neighbor</vt:lpstr>
      <vt:lpstr>SEO Beyond Google</vt:lpstr>
      <vt:lpstr>SEO for Social Media</vt:lpstr>
      <vt:lpstr>What do the platform care about</vt:lpstr>
      <vt:lpstr>Optimize profile bio</vt:lpstr>
      <vt:lpstr>Add alt-texts (Instagram)</vt:lpstr>
      <vt:lpstr>PowerPoint Presentation</vt:lpstr>
      <vt:lpstr>#hashtags</vt:lpstr>
      <vt:lpstr>SEO for Amazon</vt:lpstr>
      <vt:lpstr>What Amazon Cares About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dc:title>
  <dc:creator>Microsoft Office User</dc:creator>
  <cp:lastModifiedBy>Yunfei Yao</cp:lastModifiedBy>
  <cp:revision>42</cp:revision>
  <cp:lastPrinted>2023-09-14T06:43:10Z</cp:lastPrinted>
  <dcterms:created xsi:type="dcterms:W3CDTF">2023-08-21T07:58:53Z</dcterms:created>
  <dcterms:modified xsi:type="dcterms:W3CDTF">2025-09-17T12:30:12Z</dcterms:modified>
</cp:coreProperties>
</file>